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82" r:id="rId2"/>
    <p:sldId id="258" r:id="rId3"/>
    <p:sldId id="259" r:id="rId4"/>
    <p:sldId id="284" r:id="rId5"/>
    <p:sldId id="261" r:id="rId6"/>
    <p:sldId id="262" r:id="rId7"/>
    <p:sldId id="263" r:id="rId8"/>
    <p:sldId id="288" r:id="rId9"/>
    <p:sldId id="289" r:id="rId10"/>
    <p:sldId id="264" r:id="rId11"/>
    <p:sldId id="285" r:id="rId12"/>
    <p:sldId id="265" r:id="rId13"/>
    <p:sldId id="290" r:id="rId14"/>
    <p:sldId id="267" r:id="rId15"/>
    <p:sldId id="283" r:id="rId16"/>
    <p:sldId id="291" r:id="rId17"/>
    <p:sldId id="299" r:id="rId18"/>
    <p:sldId id="295" r:id="rId19"/>
    <p:sldId id="296" r:id="rId20"/>
    <p:sldId id="297" r:id="rId21"/>
    <p:sldId id="298" r:id="rId22"/>
    <p:sldId id="300" r:id="rId23"/>
    <p:sldId id="281" r:id="rId24"/>
    <p:sldId id="278" r:id="rId25"/>
    <p:sldId id="279" r:id="rId26"/>
    <p:sldId id="280" r:id="rId27"/>
    <p:sldId id="302" r:id="rId28"/>
    <p:sldId id="277" r:id="rId29"/>
    <p:sldId id="30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0499" autoAdjust="0"/>
  </p:normalViewPr>
  <p:slideViewPr>
    <p:cSldViewPr>
      <p:cViewPr varScale="1">
        <p:scale>
          <a:sx n="101" d="100"/>
          <a:sy n="101" d="100"/>
        </p:scale>
        <p:origin x="-191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view3D>
      <c:rAngAx val="1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285.5</c:v>
                </c:pt>
                <c:pt idx="1">
                  <c:v>316.8</c:v>
                </c:pt>
                <c:pt idx="2">
                  <c:v>322.2</c:v>
                </c:pt>
                <c:pt idx="3">
                  <c:v>337.1</c:v>
                </c:pt>
                <c:pt idx="4">
                  <c:v>339.9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601.20000000000005</c:v>
                </c:pt>
                <c:pt idx="1">
                  <c:v>697</c:v>
                </c:pt>
                <c:pt idx="2">
                  <c:v>531</c:v>
                </c:pt>
                <c:pt idx="3">
                  <c:v>599</c:v>
                </c:pt>
                <c:pt idx="4">
                  <c:v>674.7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785.2</c:v>
                </c:pt>
                <c:pt idx="1">
                  <c:v>1039.0999999999999</c:v>
                </c:pt>
                <c:pt idx="2">
                  <c:v>865</c:v>
                </c:pt>
                <c:pt idx="3">
                  <c:v>947.9</c:v>
                </c:pt>
                <c:pt idx="4" formatCode="0.0">
                  <c:v>1020.9</c:v>
                </c:pt>
              </c:numCache>
            </c:numRef>
          </c:val>
        </c:ser>
        <c:shape val="cylinder"/>
        <c:axId val="196897792"/>
        <c:axId val="196899584"/>
        <c:axId val="0"/>
      </c:bar3DChart>
      <c:catAx>
        <c:axId val="196897792"/>
        <c:scaling>
          <c:orientation val="minMax"/>
        </c:scaling>
        <c:axPos val="l"/>
        <c:majorGridlines/>
        <c:tickLblPos val="nextTo"/>
        <c:crossAx val="196899584"/>
        <c:crosses val="autoZero"/>
        <c:auto val="1"/>
        <c:lblAlgn val="ctr"/>
        <c:lblOffset val="100"/>
      </c:catAx>
      <c:valAx>
        <c:axId val="196899584"/>
        <c:scaling>
          <c:orientation val="minMax"/>
        </c:scaling>
        <c:delete val="1"/>
        <c:axPos val="b"/>
        <c:majorGridlines/>
        <c:numFmt formatCode="General" sourceLinked="1"/>
        <c:tickLblPos val="none"/>
        <c:crossAx val="196897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88336614173261"/>
          <c:y val="0.10925907923811003"/>
          <c:w val="0.30761663385827015"/>
          <c:h val="0.7520869594736386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spPr>
    <a:solidFill>
      <a:schemeClr val="lt1"/>
    </a:solidFill>
    <a:ln w="42500" cap="flat" cmpd="sng" algn="ctr">
      <a:solidFill>
        <a:schemeClr val="accent3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9312321779061567"/>
          <c:y val="0.13150141437276244"/>
          <c:w val="0.74979709044674314"/>
          <c:h val="0.692120391181606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18"/>
          <c:dPt>
            <c:idx val="0"/>
            <c:explosion val="2"/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235.8</c:v>
                </c:pt>
                <c:pt idx="1">
                  <c:v>22.2</c:v>
                </c:pt>
                <c:pt idx="2">
                  <c:v>25.5</c:v>
                </c:pt>
                <c:pt idx="3">
                  <c:v>13.9</c:v>
                </c:pt>
                <c:pt idx="4">
                  <c:v>9.1</c:v>
                </c:pt>
                <c:pt idx="5">
                  <c:v>15.7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0"/>
          <c:y val="0.74477016798703277"/>
          <c:w val="1"/>
          <c:h val="0.25070748311915958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941605694605391"/>
          <c:y val="0.18296464791893871"/>
          <c:w val="0.67497592860053046"/>
          <c:h val="0.616282369591784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9"/>
          <c:dLbls>
            <c:dLbl>
              <c:idx val="0"/>
              <c:layout>
                <c:manualLayout>
                  <c:x val="-0.19191653206623849"/>
                  <c:y val="-0.1557028385734931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  <c:leaderLines>
              <c:spPr>
                <a:ln>
                  <a:solidFill>
                    <a:schemeClr val="tx1"/>
                  </a:solidFill>
                </a:ln>
              </c:spPr>
            </c:leaderLines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249.7</c:v>
                </c:pt>
                <c:pt idx="1">
                  <c:v>22</c:v>
                </c:pt>
                <c:pt idx="2">
                  <c:v>25.5</c:v>
                </c:pt>
                <c:pt idx="3">
                  <c:v>14.8</c:v>
                </c:pt>
                <c:pt idx="4">
                  <c:v>9.1</c:v>
                </c:pt>
                <c:pt idx="5">
                  <c:v>16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6.8133302648912028E-2"/>
          <c:y val="0.7790742386648446"/>
          <c:w val="0.88053047015940022"/>
          <c:h val="0.22092576133516029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2022 год</a:t>
            </a:r>
            <a:endParaRPr lang="ru-RU" sz="14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11484512056799892"/>
          <c:y val="0.18753254458319968"/>
          <c:w val="0.63645567159204564"/>
          <c:h val="0.527969909220773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dPt>
            <c:idx val="0"/>
            <c:explosion val="17"/>
          </c:dPt>
          <c:dPt>
            <c:idx val="1"/>
            <c:explosion val="14"/>
          </c:dPt>
          <c:dPt>
            <c:idx val="2"/>
            <c:explosion val="7"/>
          </c:dPt>
          <c:dPt>
            <c:idx val="3"/>
            <c:explosion val="12"/>
          </c:dPt>
          <c:dPt>
            <c:idx val="4"/>
            <c:explosion val="12"/>
          </c:dPt>
          <c:dPt>
            <c:idx val="5"/>
            <c:explosion val="14"/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251.4</c:v>
                </c:pt>
                <c:pt idx="1">
                  <c:v>22.1</c:v>
                </c:pt>
                <c:pt idx="2">
                  <c:v>25.5</c:v>
                </c:pt>
                <c:pt idx="3">
                  <c:v>15.4</c:v>
                </c:pt>
                <c:pt idx="4">
                  <c:v>9.1</c:v>
                </c:pt>
                <c:pt idx="5">
                  <c:v>16.399999999999999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9.0838744015522832E-2"/>
          <c:y val="0.76753029814294249"/>
          <c:w val="0.79431613541647828"/>
          <c:h val="0.2324697926283404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038424927909516"/>
          <c:y val="2.7240762320156459E-2"/>
          <c:w val="0.83809515477290331"/>
          <c:h val="0.6116495878358010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Lbls>
            <c:dLbl>
              <c:idx val="0"/>
              <c:layout>
                <c:manualLayout>
                  <c:x val="-1.7670217531285871E-2"/>
                  <c:y val="1.1390589465446375E-3"/>
                </c:manualLayout>
              </c:layout>
              <c:showVal val="1"/>
            </c:dLbl>
            <c:dLbl>
              <c:idx val="6"/>
              <c:layout>
                <c:manualLayout>
                  <c:x val="-7.9445627162547747E-3"/>
                  <c:y val="1.8089158184703125E-2"/>
                </c:manualLayout>
              </c:layout>
              <c:showVal val="1"/>
            </c:dLbl>
            <c:dLbl>
              <c:idx val="7"/>
              <c:layout>
                <c:manualLayout>
                  <c:x val="-4.7667376297528524E-3"/>
                  <c:y val="1.5828013411615247E-2"/>
                </c:manualLayout>
              </c:layout>
              <c:showVal val="1"/>
            </c:dLbl>
            <c:dLbl>
              <c:idx val="8"/>
              <c:layout>
                <c:manualLayout>
                  <c:x val="-1.5889125432509553E-3"/>
                  <c:y val="2.4872592503966812E-2"/>
                </c:manualLayout>
              </c:layout>
              <c:showVal val="1"/>
            </c:dLbl>
            <c:dLbl>
              <c:idx val="9"/>
              <c:layout>
                <c:manualLayout>
                  <c:x val="1.5889125432509549E-2"/>
                  <c:y val="6.783434319263688E-3"/>
                </c:manualLayout>
              </c:layout>
              <c:showVal val="1"/>
            </c:dLbl>
            <c:dLbl>
              <c:idx val="12"/>
              <c:layout>
                <c:manualLayout>
                  <c:x val="-1.5889125432509553E-3"/>
                  <c:y val="9.0445790923515679E-3"/>
                </c:manualLayout>
              </c:layout>
              <c:showVal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
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59</c:v>
                </c:pt>
                <c:pt idx="1">
                  <c:v>0.9</c:v>
                </c:pt>
                <c:pt idx="2">
                  <c:v>5.7</c:v>
                </c:pt>
                <c:pt idx="3">
                  <c:v>48.7</c:v>
                </c:pt>
                <c:pt idx="4">
                  <c:v>32.200000000000003</c:v>
                </c:pt>
                <c:pt idx="5">
                  <c:v>0.1</c:v>
                </c:pt>
                <c:pt idx="6">
                  <c:v>402.9</c:v>
                </c:pt>
                <c:pt idx="7">
                  <c:v>92</c:v>
                </c:pt>
                <c:pt idx="8">
                  <c:v>175.5</c:v>
                </c:pt>
                <c:pt idx="9">
                  <c:v>2.4</c:v>
                </c:pt>
                <c:pt idx="10">
                  <c:v>5.9</c:v>
                </c:pt>
                <c:pt idx="11">
                  <c:v>39.700000000000003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dLbls>
            <c:dLbl>
              <c:idx val="0"/>
              <c:layout>
                <c:manualLayout>
                  <c:x val="-1.96888677361255E-2"/>
                  <c:y val="-4.5479020025170631E-2"/>
                </c:manualLayout>
              </c:layout>
              <c:showVal val="1"/>
            </c:dLbl>
            <c:dLbl>
              <c:idx val="2"/>
              <c:layout>
                <c:manualLayout>
                  <c:x val="8.8888266748789156E-3"/>
                  <c:y val="2.2738858935736763E-2"/>
                </c:manualLayout>
              </c:layout>
              <c:showVal val="1"/>
            </c:dLbl>
            <c:dLbl>
              <c:idx val="6"/>
              <c:layout>
                <c:manualLayout>
                  <c:x val="6.3556501730038161E-3"/>
                  <c:y val="-1.3566868638527411E-2"/>
                </c:manualLayout>
              </c:layout>
              <c:showVal val="1"/>
            </c:dLbl>
            <c:dLbl>
              <c:idx val="11"/>
              <c:layout>
                <c:manualLayout>
                  <c:x val="2.224477560551346E-2"/>
                  <c:y val="4.5222895461757683E-3"/>
                </c:manualLayout>
              </c:layout>
              <c:showVal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
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57.1</c:v>
                </c:pt>
                <c:pt idx="1">
                  <c:v>0.9</c:v>
                </c:pt>
                <c:pt idx="2">
                  <c:v>4.7</c:v>
                </c:pt>
                <c:pt idx="3">
                  <c:v>126.2</c:v>
                </c:pt>
                <c:pt idx="4">
                  <c:v>68.599999999999994</c:v>
                </c:pt>
                <c:pt idx="5">
                  <c:v>0.1</c:v>
                </c:pt>
                <c:pt idx="6">
                  <c:v>369.1</c:v>
                </c:pt>
                <c:pt idx="7">
                  <c:v>86.5</c:v>
                </c:pt>
                <c:pt idx="8">
                  <c:v>177.8</c:v>
                </c:pt>
                <c:pt idx="9">
                  <c:v>2.4</c:v>
                </c:pt>
                <c:pt idx="10">
                  <c:v>5.9</c:v>
                </c:pt>
                <c:pt idx="11">
                  <c:v>39.700000000000003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dLbls>
            <c:dLbl>
              <c:idx val="0"/>
              <c:layout>
                <c:manualLayout>
                  <c:x val="-1.1636897262894632E-2"/>
                  <c:y val="3.1762132979842012E-2"/>
                </c:manualLayout>
              </c:layout>
              <c:showVal val="1"/>
            </c:dLbl>
            <c:dLbl>
              <c:idx val="2"/>
              <c:layout>
                <c:manualLayout>
                  <c:x val="-7.4073555623990969E-3"/>
                  <c:y val="-1.8604520947420988E-2"/>
                </c:manualLayout>
              </c:layout>
              <c:showVal val="1"/>
            </c:dLbl>
            <c:dLbl>
              <c:idx val="6"/>
              <c:layout>
                <c:manualLayout>
                  <c:x val="3.2377492837612099E-2"/>
                  <c:y val="-5.054032867661469E-2"/>
                </c:manualLayout>
              </c:layout>
              <c:showVal val="1"/>
            </c:dLbl>
            <c:dLbl>
              <c:idx val="7"/>
              <c:layout>
                <c:manualLayout>
                  <c:x val="1.5889125432509553E-3"/>
                  <c:y val="-1.3566868638527411E-2"/>
                </c:manualLayout>
              </c:layout>
              <c:showVal val="1"/>
            </c:dLbl>
            <c:dLbl>
              <c:idx val="8"/>
              <c:layout>
                <c:manualLayout>
                  <c:x val="5.8259453567689582E-17"/>
                  <c:y val="-1.8089158184703125E-2"/>
                </c:manualLayout>
              </c:layout>
              <c:showVal val="1"/>
            </c:dLbl>
            <c:dLbl>
              <c:idx val="9"/>
              <c:layout>
                <c:manualLayout>
                  <c:x val="6.3556501730038161E-3"/>
                  <c:y val="-9.0445790923515609E-3"/>
                </c:manualLayout>
              </c:layout>
              <c:showVal val="1"/>
            </c:dLbl>
            <c:dLbl>
              <c:idx val="12"/>
              <c:layout>
                <c:manualLayout>
                  <c:x val="-1.5889125432509553E-3"/>
                  <c:y val="-2.0350302957791014E-2"/>
                </c:manualLayout>
              </c:layout>
              <c:showVal val="1"/>
            </c:dLbl>
            <c:txPr>
              <a:bodyPr anchor="t" anchorCtr="1"/>
              <a:lstStyle/>
              <a:p>
                <a:pPr>
                  <a:defRPr sz="900"/>
                </a:pPr>
                <a:endParaRPr lang="ru-RU"/>
              </a:p>
            </c:txPr>
            <c:showVal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
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57.2</c:v>
                </c:pt>
                <c:pt idx="1">
                  <c:v>0.9</c:v>
                </c:pt>
                <c:pt idx="2">
                  <c:v>4.7</c:v>
                </c:pt>
                <c:pt idx="3">
                  <c:v>227.8</c:v>
                </c:pt>
                <c:pt idx="4">
                  <c:v>30.1</c:v>
                </c:pt>
                <c:pt idx="5">
                  <c:v>0.1</c:v>
                </c:pt>
                <c:pt idx="6">
                  <c:v>369.2</c:v>
                </c:pt>
                <c:pt idx="7">
                  <c:v>84.1</c:v>
                </c:pt>
                <c:pt idx="8">
                  <c:v>181.8</c:v>
                </c:pt>
                <c:pt idx="9">
                  <c:v>1.9</c:v>
                </c:pt>
                <c:pt idx="10">
                  <c:v>5.9</c:v>
                </c:pt>
                <c:pt idx="11">
                  <c:v>39.700000000000003</c:v>
                </c:pt>
              </c:numCache>
            </c:numRef>
          </c:val>
        </c:ser>
        <c:shape val="box"/>
        <c:axId val="199013120"/>
        <c:axId val="199014656"/>
        <c:axId val="145871744"/>
      </c:bar3DChart>
      <c:catAx>
        <c:axId val="199013120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99014656"/>
        <c:crosses val="autoZero"/>
        <c:auto val="1"/>
        <c:lblAlgn val="ctr"/>
        <c:lblOffset val="100"/>
      </c:catAx>
      <c:valAx>
        <c:axId val="1990146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99013120"/>
        <c:crosses val="autoZero"/>
        <c:crossBetween val="between"/>
      </c:valAx>
      <c:serAx>
        <c:axId val="14587174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99014656"/>
      </c:serAx>
    </c:plotArea>
    <c:legend>
      <c:legendPos val="r"/>
      <c:legendEntry>
        <c:idx val="0"/>
        <c:txPr>
          <a:bodyPr/>
          <a:lstStyle/>
          <a:p>
            <a:pPr>
              <a:defRPr sz="11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 baseline="0"/>
            </a:pPr>
            <a:endParaRPr lang="ru-RU"/>
          </a:p>
        </c:txPr>
      </c:legendEntry>
      <c:layout>
        <c:manualLayout>
          <c:xMode val="edge"/>
          <c:yMode val="edge"/>
          <c:x val="0.92523318588612957"/>
          <c:y val="3.6923870235175488E-2"/>
          <c:w val="6.1541709827636085E-2"/>
          <c:h val="0.14248533899407631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 dirty="0" smtClean="0"/>
              <a:t>2020 (тыс.руб.)</a:t>
            </a:r>
            <a:endParaRPr lang="ru-RU" sz="16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2.8794199165710126E-2"/>
          <c:y val="0.16033063635600101"/>
          <c:w val="0.60969937153480946"/>
          <c:h val="0.6584753212575941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6460790138664663E-2"/>
                  <c:y val="3.7569673995809946E-2"/>
                </c:manualLayout>
              </c:layout>
              <c:showVal val="1"/>
            </c:dLbl>
            <c:dLbl>
              <c:idx val="2"/>
              <c:layout>
                <c:manualLayout>
                  <c:x val="-5.9258844499192775E-2"/>
                  <c:y val="2.2541804397485966E-2"/>
                </c:manualLayout>
              </c:layout>
              <c:showVal val="1"/>
            </c:dLbl>
            <c:dLbl>
              <c:idx val="3"/>
              <c:layout>
                <c:manualLayout>
                  <c:x val="-5.5966686471459838E-2"/>
                  <c:y val="-6.7625413192457906E-2"/>
                </c:manualLayout>
              </c:layout>
              <c:showVal val="1"/>
            </c:dLbl>
            <c:dLbl>
              <c:idx val="4"/>
              <c:layout>
                <c:manualLayout>
                  <c:x val="8.2303950693323288E-2"/>
                  <c:y val="-6.0111478393295906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молодежная политика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85977.7</c:v>
                </c:pt>
                <c:pt idx="1">
                  <c:v>241909</c:v>
                </c:pt>
                <c:pt idx="2">
                  <c:v>53423.1</c:v>
                </c:pt>
                <c:pt idx="3">
                  <c:v>3208.8</c:v>
                </c:pt>
                <c:pt idx="4">
                  <c:v>18415.7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267149329087425"/>
          <c:y val="0.15318648169527138"/>
          <c:w val="0.32170138726873238"/>
          <c:h val="0.6967006355161119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год (тыс.руб.)</a:t>
            </a:r>
            <a:endParaRPr lang="ru-RU" dirty="0"/>
          </a:p>
        </c:rich>
      </c:tx>
      <c:layout>
        <c:manualLayout>
          <c:xMode val="edge"/>
          <c:yMode val="edge"/>
          <c:x val="8.9996172506906766E-2"/>
          <c:y val="3.0866366089684412E-2"/>
        </c:manualLayout>
      </c:layout>
    </c:title>
    <c:plotArea>
      <c:layout>
        <c:manualLayout>
          <c:layoutTarget val="inner"/>
          <c:xMode val="edge"/>
          <c:yMode val="edge"/>
          <c:x val="6.1793745673607604E-2"/>
          <c:y val="0.19407166918325838"/>
          <c:w val="0.53346425542397091"/>
          <c:h val="0.604813518098474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дотация на выравнивание бюджетной обеспеченности</c:v>
                </c:pt>
                <c:pt idx="1">
                  <c:v>субвенция на осуществление полномочий по первичному воинскому учету на территориях, где отсутствуют военные комиссариаты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39705.699999999997</c:v>
                </c:pt>
                <c:pt idx="1">
                  <c:v>878.5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12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71750372615417368"/>
          <c:y val="3.2919189334775681E-2"/>
          <c:w val="0.26269620774166996"/>
          <c:h val="0.87380362451120885"/>
        </c:manualLayout>
      </c:layout>
    </c:legend>
    <c:plotVisOnly val="1"/>
  </c:chart>
  <c:spPr>
    <a:ln>
      <a:solidFill>
        <a:srgbClr val="FF33CC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33800-7911-4530-92E1-2E4C9507CAAB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DBB43-F14C-4BFD-A8B1-40364F164A1F}">
      <dgm:prSet phldrT="[Текст]" custT="1"/>
      <dgm:spPr/>
      <dgm:t>
        <a:bodyPr/>
        <a:lstStyle/>
        <a:p>
          <a:r>
            <a:rPr lang="ru-RU" sz="1200" dirty="0" smtClean="0"/>
            <a:t>Реализация мер, направленных на расширение налоговой базы по имущественным налогам</a:t>
          </a:r>
          <a:endParaRPr lang="ru-RU" sz="1200" dirty="0"/>
        </a:p>
      </dgm:t>
    </dgm:pt>
    <dgm:pt modelId="{890B6AD0-A741-4CF3-8F8E-8146ADF7FDE9}" type="parTrans" cxnId="{68603F71-8F71-47B7-B65A-41AE9A5B01E3}">
      <dgm:prSet/>
      <dgm:spPr/>
      <dgm:t>
        <a:bodyPr/>
        <a:lstStyle/>
        <a:p>
          <a:endParaRPr lang="ru-RU"/>
        </a:p>
      </dgm:t>
    </dgm:pt>
    <dgm:pt modelId="{C880D1CC-F8EF-4F43-804A-E3CCEBE133DC}" type="sibTrans" cxnId="{68603F71-8F71-47B7-B65A-41AE9A5B01E3}">
      <dgm:prSet/>
      <dgm:spPr/>
      <dgm:t>
        <a:bodyPr/>
        <a:lstStyle/>
        <a:p>
          <a:endParaRPr lang="ru-RU" dirty="0"/>
        </a:p>
      </dgm:t>
    </dgm:pt>
    <dgm:pt modelId="{ED73A472-0FEB-4204-AB03-2D4B5CB6FA8F}">
      <dgm:prSet phldrT="[Текст]" custT="1"/>
      <dgm:spPr/>
      <dgm:t>
        <a:bodyPr/>
        <a:lstStyle/>
        <a:p>
          <a:r>
            <a:rPr lang="ru-RU" sz="1200" dirty="0" smtClean="0"/>
            <a:t>Исполнение социальных обязательств в части финансового обеспечения реализации указов Президента Российской Федерации</a:t>
          </a:r>
          <a:endParaRPr lang="ru-RU" sz="1200" dirty="0"/>
        </a:p>
      </dgm:t>
    </dgm:pt>
    <dgm:pt modelId="{1EBB6178-4348-4960-85BD-87827F91A5D6}" type="parTrans" cxnId="{30CFF71E-4E73-41E1-857C-6FB8B621824C}">
      <dgm:prSet/>
      <dgm:spPr/>
      <dgm:t>
        <a:bodyPr/>
        <a:lstStyle/>
        <a:p>
          <a:endParaRPr lang="ru-RU"/>
        </a:p>
      </dgm:t>
    </dgm:pt>
    <dgm:pt modelId="{64648A73-D10C-48FB-9892-90011A7BE917}" type="sibTrans" cxnId="{30CFF71E-4E73-41E1-857C-6FB8B621824C}">
      <dgm:prSet/>
      <dgm:spPr/>
      <dgm:t>
        <a:bodyPr/>
        <a:lstStyle/>
        <a:p>
          <a:endParaRPr lang="ru-RU" dirty="0"/>
        </a:p>
      </dgm:t>
    </dgm:pt>
    <dgm:pt modelId="{45F88A4F-B8B9-4A91-BD86-A379FAEAE453}">
      <dgm:prSet phldrT="[Текст]" custT="1"/>
      <dgm:spPr/>
      <dgm:t>
        <a:bodyPr/>
        <a:lstStyle/>
        <a:p>
          <a:r>
            <a:rPr lang="ru-RU" sz="1200" dirty="0" smtClean="0"/>
            <a:t>Поддержка проектов развития общественной инфраструктуры муниципальных образований, основанных на местных инициативах</a:t>
          </a:r>
          <a:endParaRPr lang="ru-RU" sz="1200" dirty="0"/>
        </a:p>
      </dgm:t>
    </dgm:pt>
    <dgm:pt modelId="{89167550-7173-4678-A28B-D63394972103}" type="parTrans" cxnId="{B37119BD-62C3-416D-B552-4CD694888E38}">
      <dgm:prSet/>
      <dgm:spPr/>
      <dgm:t>
        <a:bodyPr/>
        <a:lstStyle/>
        <a:p>
          <a:endParaRPr lang="ru-RU"/>
        </a:p>
      </dgm:t>
    </dgm:pt>
    <dgm:pt modelId="{CFF0EE65-84E8-4FFC-BC1D-322C418043BF}" type="sibTrans" cxnId="{B37119BD-62C3-416D-B552-4CD694888E38}">
      <dgm:prSet/>
      <dgm:spPr/>
      <dgm:t>
        <a:bodyPr/>
        <a:lstStyle/>
        <a:p>
          <a:endParaRPr lang="ru-RU" dirty="0"/>
        </a:p>
      </dgm:t>
    </dgm:pt>
    <dgm:pt modelId="{9132E769-60F8-4DA2-9400-A6E8D0DCEA9E}">
      <dgm:prSet phldrT="[Текст]" custT="1"/>
      <dgm:spPr/>
      <dgm:t>
        <a:bodyPr/>
        <a:lstStyle/>
        <a:p>
          <a:r>
            <a:rPr lang="ru-RU" sz="1200" dirty="0" smtClean="0"/>
            <a:t>Повышение эффективности бюджетных расходов</a:t>
          </a:r>
          <a:endParaRPr lang="ru-RU" sz="1200" dirty="0"/>
        </a:p>
      </dgm:t>
    </dgm:pt>
    <dgm:pt modelId="{DB653098-FB44-4EA0-8B30-5DE88BEE45B5}" type="parTrans" cxnId="{7CEA2051-57DF-4986-917B-18D7C7931B31}">
      <dgm:prSet/>
      <dgm:spPr/>
      <dgm:t>
        <a:bodyPr/>
        <a:lstStyle/>
        <a:p>
          <a:endParaRPr lang="ru-RU"/>
        </a:p>
      </dgm:t>
    </dgm:pt>
    <dgm:pt modelId="{F22629A8-4FDD-42F4-8A55-4F4FA74D6867}" type="sibTrans" cxnId="{7CEA2051-57DF-4986-917B-18D7C7931B31}">
      <dgm:prSet/>
      <dgm:spPr/>
      <dgm:t>
        <a:bodyPr/>
        <a:lstStyle/>
        <a:p>
          <a:endParaRPr lang="ru-RU" dirty="0"/>
        </a:p>
      </dgm:t>
    </dgm:pt>
    <dgm:pt modelId="{5A08D355-0BBD-4984-91B7-BFF71F293225}">
      <dgm:prSet phldrT="[Текст]" custT="1"/>
      <dgm:spPr/>
      <dgm:t>
        <a:bodyPr/>
        <a:lstStyle/>
        <a:p>
          <a:r>
            <a:rPr lang="ru-RU" sz="1200" dirty="0" smtClean="0"/>
            <a:t>Концентрация расходов на приоритетных направлениях, связанных с улучшением условий жизни человека</a:t>
          </a:r>
          <a:endParaRPr lang="ru-RU" sz="1200" dirty="0"/>
        </a:p>
      </dgm:t>
    </dgm:pt>
    <dgm:pt modelId="{2BDA2822-42FF-461A-B11A-99A041DD8DEA}" type="parTrans" cxnId="{ECB07813-17DD-4FA0-9134-D1EB37F72C61}">
      <dgm:prSet/>
      <dgm:spPr/>
      <dgm:t>
        <a:bodyPr/>
        <a:lstStyle/>
        <a:p>
          <a:endParaRPr lang="ru-RU"/>
        </a:p>
      </dgm:t>
    </dgm:pt>
    <dgm:pt modelId="{C3FC9461-4E74-4D28-9EAB-44A8274C3415}" type="sibTrans" cxnId="{ECB07813-17DD-4FA0-9134-D1EB37F72C61}">
      <dgm:prSet/>
      <dgm:spPr/>
      <dgm:t>
        <a:bodyPr/>
        <a:lstStyle/>
        <a:p>
          <a:endParaRPr lang="ru-RU" dirty="0"/>
        </a:p>
      </dgm:t>
    </dgm:pt>
    <dgm:pt modelId="{B404E823-063F-48DC-A334-664D7CAF744D}">
      <dgm:prSet phldrT="[Текст]" custT="1"/>
      <dgm:spPr/>
      <dgm:t>
        <a:bodyPr/>
        <a:lstStyle/>
        <a:p>
          <a:r>
            <a:rPr lang="ru-RU" sz="1200" dirty="0" smtClean="0"/>
            <a:t>Совершенствование  механизмов осуществления внутреннего муниципального контроля</a:t>
          </a:r>
          <a:endParaRPr lang="ru-RU" sz="1200" dirty="0"/>
        </a:p>
      </dgm:t>
    </dgm:pt>
    <dgm:pt modelId="{062774C2-EF24-4071-8B87-BF1D448DDFA4}" type="parTrans" cxnId="{9675EA0F-BA52-4732-9A23-AA13F7EAD653}">
      <dgm:prSet/>
      <dgm:spPr/>
      <dgm:t>
        <a:bodyPr/>
        <a:lstStyle/>
        <a:p>
          <a:endParaRPr lang="ru-RU"/>
        </a:p>
      </dgm:t>
    </dgm:pt>
    <dgm:pt modelId="{4AA5B1C4-8504-4089-8D38-E2048F8C17F2}" type="sibTrans" cxnId="{9675EA0F-BA52-4732-9A23-AA13F7EAD653}">
      <dgm:prSet/>
      <dgm:spPr/>
      <dgm:t>
        <a:bodyPr/>
        <a:lstStyle/>
        <a:p>
          <a:endParaRPr lang="ru-RU" dirty="0"/>
        </a:p>
      </dgm:t>
    </dgm:pt>
    <dgm:pt modelId="{357FF693-8744-4376-8B68-0569C2E65A8C}">
      <dgm:prSet phldrT="[Текст]" custT="1"/>
      <dgm:spPr/>
      <dgm:t>
        <a:bodyPr/>
        <a:lstStyle/>
        <a:p>
          <a:r>
            <a:rPr lang="ru-RU" sz="1200" dirty="0" smtClean="0"/>
            <a:t>Обеспечение публичности процесса управления общественными финансами</a:t>
          </a:r>
          <a:endParaRPr lang="ru-RU" sz="1200" dirty="0"/>
        </a:p>
      </dgm:t>
    </dgm:pt>
    <dgm:pt modelId="{2AC21EDA-F73D-4908-98F0-C7B5C571D4FC}" type="parTrans" cxnId="{A424C285-5A3A-49C8-A1F6-B41D9181A522}">
      <dgm:prSet/>
      <dgm:spPr/>
      <dgm:t>
        <a:bodyPr/>
        <a:lstStyle/>
        <a:p>
          <a:endParaRPr lang="ru-RU"/>
        </a:p>
      </dgm:t>
    </dgm:pt>
    <dgm:pt modelId="{A3C99544-7A62-406B-9102-E39989D84B1E}" type="sibTrans" cxnId="{A424C285-5A3A-49C8-A1F6-B41D9181A522}">
      <dgm:prSet/>
      <dgm:spPr/>
      <dgm:t>
        <a:bodyPr/>
        <a:lstStyle/>
        <a:p>
          <a:endParaRPr lang="ru-RU"/>
        </a:p>
      </dgm:t>
    </dgm:pt>
    <dgm:pt modelId="{76408494-4168-43D9-B590-C56C9DDC733E}">
      <dgm:prSet phldrT="[Текст]" custT="1"/>
      <dgm:spPr/>
      <dgm:t>
        <a:bodyPr/>
        <a:lstStyle/>
        <a:p>
          <a:r>
            <a:rPr lang="ru-RU" sz="1200" dirty="0" smtClean="0"/>
            <a:t>Проведение взвешенной долговой политики</a:t>
          </a:r>
          <a:endParaRPr lang="ru-RU" sz="1200" dirty="0"/>
        </a:p>
      </dgm:t>
    </dgm:pt>
    <dgm:pt modelId="{31A9A772-829D-4376-A879-E79EDCFD5650}" type="sibTrans" cxnId="{0B0EBA3A-12EC-4990-840B-BEA086CEE115}">
      <dgm:prSet/>
      <dgm:spPr/>
      <dgm:t>
        <a:bodyPr/>
        <a:lstStyle/>
        <a:p>
          <a:endParaRPr lang="ru-RU" dirty="0"/>
        </a:p>
      </dgm:t>
    </dgm:pt>
    <dgm:pt modelId="{18DC5F13-6C5C-4217-A0F1-75EDC501439F}" type="parTrans" cxnId="{0B0EBA3A-12EC-4990-840B-BEA086CEE115}">
      <dgm:prSet/>
      <dgm:spPr/>
      <dgm:t>
        <a:bodyPr/>
        <a:lstStyle/>
        <a:p>
          <a:endParaRPr lang="ru-RU"/>
        </a:p>
      </dgm:t>
    </dgm:pt>
    <dgm:pt modelId="{26F76027-1B3B-4449-A547-1787D9C0D9F3}">
      <dgm:prSet phldrT="[Текст]" custT="1"/>
      <dgm:spPr/>
      <dgm:t>
        <a:bodyPr/>
        <a:lstStyle/>
        <a:p>
          <a:r>
            <a:rPr lang="ru-RU" sz="1200" dirty="0" smtClean="0"/>
            <a:t>Реализация мероприятий, направленных на подготовку и проведение празднования 75-ой годовщины Победы в великой Отечественной войне 1941-1945 годов</a:t>
          </a:r>
          <a:endParaRPr lang="ru-RU" sz="1200" dirty="0"/>
        </a:p>
      </dgm:t>
    </dgm:pt>
    <dgm:pt modelId="{622F618E-D5B1-44B9-892C-2DBB924827A9}" type="sibTrans" cxnId="{8350CE9B-106F-45E6-8C44-7633584EAC39}">
      <dgm:prSet/>
      <dgm:spPr/>
      <dgm:t>
        <a:bodyPr/>
        <a:lstStyle/>
        <a:p>
          <a:endParaRPr lang="ru-RU" dirty="0"/>
        </a:p>
      </dgm:t>
    </dgm:pt>
    <dgm:pt modelId="{17113E2A-AD2A-402B-A305-B87B74C46EEF}" type="parTrans" cxnId="{8350CE9B-106F-45E6-8C44-7633584EAC39}">
      <dgm:prSet/>
      <dgm:spPr/>
      <dgm:t>
        <a:bodyPr/>
        <a:lstStyle/>
        <a:p>
          <a:endParaRPr lang="ru-RU"/>
        </a:p>
      </dgm:t>
    </dgm:pt>
    <dgm:pt modelId="{22A736EF-7623-42F8-9043-027B554227A0}" type="pres">
      <dgm:prSet presAssocID="{56033800-7911-4530-92E1-2E4C9507CAA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B80F8A9-A5D8-417A-AFBB-4777034565E5}" type="pres">
      <dgm:prSet presAssocID="{ADFDBB43-F14C-4BFD-A8B1-40364F164A1F}" presName="compNode" presStyleCnt="0"/>
      <dgm:spPr/>
    </dgm:pt>
    <dgm:pt modelId="{A9B10D7B-218B-42EC-BF64-9D0CB1B5CCEB}" type="pres">
      <dgm:prSet presAssocID="{ADFDBB43-F14C-4BFD-A8B1-40364F164A1F}" presName="dummyConnPt" presStyleCnt="0"/>
      <dgm:spPr/>
    </dgm:pt>
    <dgm:pt modelId="{A7F80CC4-5630-4000-AFD9-89BEEAEBC164}" type="pres">
      <dgm:prSet presAssocID="{ADFDBB43-F14C-4BFD-A8B1-40364F164A1F}" presName="node" presStyleLbl="node1" presStyleIdx="0" presStyleCnt="9" custScaleX="636262" custScaleY="236983" custLinFactNeighborX="-41678" custLinFactNeighborY="-51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AF2A1-C7CA-40D2-A843-62CC0838692A}" type="pres">
      <dgm:prSet presAssocID="{C880D1CC-F8EF-4F43-804A-E3CCEBE133DC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412EE09B-DB74-4088-B8D9-23F5B03BE9DD}" type="pres">
      <dgm:prSet presAssocID="{ED73A472-0FEB-4204-AB03-2D4B5CB6FA8F}" presName="compNode" presStyleCnt="0"/>
      <dgm:spPr/>
    </dgm:pt>
    <dgm:pt modelId="{B82C4DCC-B069-4615-992E-6AE313E344F0}" type="pres">
      <dgm:prSet presAssocID="{ED73A472-0FEB-4204-AB03-2D4B5CB6FA8F}" presName="dummyConnPt" presStyleCnt="0"/>
      <dgm:spPr/>
    </dgm:pt>
    <dgm:pt modelId="{0DBAB0BF-1D32-4148-9154-7C020FECEBC7}" type="pres">
      <dgm:prSet presAssocID="{ED73A472-0FEB-4204-AB03-2D4B5CB6FA8F}" presName="node" presStyleLbl="node1" presStyleIdx="1" presStyleCnt="9" custScaleX="680086" custScaleY="213979" custLinFactNeighborX="-386" custLinFactNeighborY="25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16C2E-80F0-4C2B-8502-62C8138D2529}" type="pres">
      <dgm:prSet presAssocID="{64648A73-D10C-48FB-9892-90011A7BE917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BA8C0F96-F397-4199-BD8A-3F39C99ED7D5}" type="pres">
      <dgm:prSet presAssocID="{26F76027-1B3B-4449-A547-1787D9C0D9F3}" presName="compNode" presStyleCnt="0"/>
      <dgm:spPr/>
    </dgm:pt>
    <dgm:pt modelId="{5D2FEF18-20B7-4FCE-B7BD-DFA3FDDD66C4}" type="pres">
      <dgm:prSet presAssocID="{26F76027-1B3B-4449-A547-1787D9C0D9F3}" presName="dummyConnPt" presStyleCnt="0"/>
      <dgm:spPr/>
    </dgm:pt>
    <dgm:pt modelId="{CA0D29E2-8BBD-424E-85B0-B70C6E424079}" type="pres">
      <dgm:prSet presAssocID="{26F76027-1B3B-4449-A547-1787D9C0D9F3}" presName="node" presStyleLbl="node1" presStyleIdx="2" presStyleCnt="9" custScaleX="693486" custScaleY="278730" custLinFactNeighborX="-13066" custLinFactNeighborY="66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CE5DF-FFE9-4C17-B0BA-4CC637BC56C2}" type="pres">
      <dgm:prSet presAssocID="{622F618E-D5B1-44B9-892C-2DBB924827A9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5F119919-550C-4325-9935-1F46FC7C7BAC}" type="pres">
      <dgm:prSet presAssocID="{76408494-4168-43D9-B590-C56C9DDC733E}" presName="compNode" presStyleCnt="0"/>
      <dgm:spPr/>
    </dgm:pt>
    <dgm:pt modelId="{E9F7AF8A-C496-4611-AFC3-DAE7FBD87735}" type="pres">
      <dgm:prSet presAssocID="{76408494-4168-43D9-B590-C56C9DDC733E}" presName="dummyConnPt" presStyleCnt="0"/>
      <dgm:spPr/>
    </dgm:pt>
    <dgm:pt modelId="{A665C858-4401-4B29-AB48-7B1976DC64F1}" type="pres">
      <dgm:prSet presAssocID="{76408494-4168-43D9-B590-C56C9DDC733E}" presName="node" presStyleLbl="node1" presStyleIdx="3" presStyleCnt="9" custScaleX="497656" custScaleY="155335" custLinFactNeighborX="-25761" custLinFactNeighborY="44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27503-FA4F-46E6-B543-9BE4188B1897}" type="pres">
      <dgm:prSet presAssocID="{31A9A772-829D-4376-A879-E79EDCFD5650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E86724A3-89DE-4DEF-AD1A-7BBA27BA283E}" type="pres">
      <dgm:prSet presAssocID="{45F88A4F-B8B9-4A91-BD86-A379FAEAE453}" presName="compNode" presStyleCnt="0"/>
      <dgm:spPr/>
    </dgm:pt>
    <dgm:pt modelId="{12085520-98B4-498A-B57A-2D78A8F7C625}" type="pres">
      <dgm:prSet presAssocID="{45F88A4F-B8B9-4A91-BD86-A379FAEAE453}" presName="dummyConnPt" presStyleCnt="0"/>
      <dgm:spPr/>
    </dgm:pt>
    <dgm:pt modelId="{CBF683BB-12B7-487F-8F80-152EF7DEB322}" type="pres">
      <dgm:prSet presAssocID="{45F88A4F-B8B9-4A91-BD86-A379FAEAE453}" presName="node" presStyleLbl="node1" presStyleIdx="4" presStyleCnt="9" custScaleX="515148" custScaleY="312564" custLinFactNeighborX="-17015" custLinFactNeighborY="-24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D3EC0-2C07-4FB7-BB7B-65BFCCFE53EA}" type="pres">
      <dgm:prSet presAssocID="{CFF0EE65-84E8-4FFC-BC1D-322C418043BF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3C91DC10-203F-4C20-8334-5FDECCC8C57C}" type="pres">
      <dgm:prSet presAssocID="{9132E769-60F8-4DA2-9400-A6E8D0DCEA9E}" presName="compNode" presStyleCnt="0"/>
      <dgm:spPr/>
    </dgm:pt>
    <dgm:pt modelId="{4620FF4F-F9D5-4C3E-933B-AB443F6C74FC}" type="pres">
      <dgm:prSet presAssocID="{9132E769-60F8-4DA2-9400-A6E8D0DCEA9E}" presName="dummyConnPt" presStyleCnt="0"/>
      <dgm:spPr/>
    </dgm:pt>
    <dgm:pt modelId="{D9F61E70-A92B-438E-B1A3-DAE2324DC690}" type="pres">
      <dgm:prSet presAssocID="{9132E769-60F8-4DA2-9400-A6E8D0DCEA9E}" presName="node" presStyleLbl="node1" presStyleIdx="5" presStyleCnt="9" custScaleX="541066" custScaleY="186029" custLinFactNeighborX="-19293" custLinFactNeighborY="-9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931BA-1F06-4F14-B49A-036AC0979842}" type="pres">
      <dgm:prSet presAssocID="{F22629A8-4FDD-42F4-8A55-4F4FA74D6867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0D8A12B0-3FD3-4FF2-BBCE-D1C4EDDC21EB}" type="pres">
      <dgm:prSet presAssocID="{5A08D355-0BBD-4984-91B7-BFF71F293225}" presName="compNode" presStyleCnt="0"/>
      <dgm:spPr/>
    </dgm:pt>
    <dgm:pt modelId="{873A249C-75CE-4EE0-9CAC-16E4B6C2ED07}" type="pres">
      <dgm:prSet presAssocID="{5A08D355-0BBD-4984-91B7-BFF71F293225}" presName="dummyConnPt" presStyleCnt="0"/>
      <dgm:spPr/>
    </dgm:pt>
    <dgm:pt modelId="{F92C66CF-5C7E-4C7C-8B43-5790BBD6571E}" type="pres">
      <dgm:prSet presAssocID="{5A08D355-0BBD-4984-91B7-BFF71F293225}" presName="node" presStyleLbl="node1" presStyleIdx="6" presStyleCnt="9" custScaleX="512292" custScaleY="319136" custLinFactNeighborX="-13217" custLinFactNeighborY="-9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30274-7343-46EA-A082-B2B197D87911}" type="pres">
      <dgm:prSet presAssocID="{C3FC9461-4E74-4D28-9EAB-44A8274C3415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D791C9FF-4B3D-4D69-A4E9-6FD69FED42D2}" type="pres">
      <dgm:prSet presAssocID="{B404E823-063F-48DC-A334-664D7CAF744D}" presName="compNode" presStyleCnt="0"/>
      <dgm:spPr/>
    </dgm:pt>
    <dgm:pt modelId="{38B75C18-A957-4348-BC70-F30E79154106}" type="pres">
      <dgm:prSet presAssocID="{B404E823-063F-48DC-A334-664D7CAF744D}" presName="dummyConnPt" presStyleCnt="0"/>
      <dgm:spPr/>
    </dgm:pt>
    <dgm:pt modelId="{0865D963-7BE0-40A8-9BC9-6C62C1D562DC}" type="pres">
      <dgm:prSet presAssocID="{B404E823-063F-48DC-A334-664D7CAF744D}" presName="node" presStyleLbl="node1" presStyleIdx="7" presStyleCnt="9" custScaleX="497214" custScaleY="213168" custLinFactNeighborX="-5520" custLinFactNeighborY="-55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FF053-7B3E-4337-9BB1-63A0ED433B69}" type="pres">
      <dgm:prSet presAssocID="{4AA5B1C4-8504-4089-8D38-E2048F8C17F2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38AF8811-8277-4851-AE71-4C66456A2692}" type="pres">
      <dgm:prSet presAssocID="{357FF693-8744-4376-8B68-0569C2E65A8C}" presName="compNode" presStyleCnt="0"/>
      <dgm:spPr/>
    </dgm:pt>
    <dgm:pt modelId="{FA0C1144-085E-4DFF-A7F2-C5986B473A9E}" type="pres">
      <dgm:prSet presAssocID="{357FF693-8744-4376-8B68-0569C2E65A8C}" presName="dummyConnPt" presStyleCnt="0"/>
      <dgm:spPr/>
    </dgm:pt>
    <dgm:pt modelId="{7A6701C1-0E76-42D0-99D0-794AB8605A6D}" type="pres">
      <dgm:prSet presAssocID="{357FF693-8744-4376-8B68-0569C2E65A8C}" presName="node" presStyleLbl="node1" presStyleIdx="8" presStyleCnt="9" custScaleX="540456" custScaleY="191116" custLinFactNeighborX="-14372" custLinFactNeighborY="-14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2AB0EC-B442-4255-BFC8-9731E135D7CA}" type="presOf" srcId="{64648A73-D10C-48FB-9892-90011A7BE917}" destId="{6A316C2E-80F0-4C2B-8502-62C8138D2529}" srcOrd="0" destOrd="0" presId="urn:microsoft.com/office/officeart/2005/8/layout/bProcess4"/>
    <dgm:cxn modelId="{30CFF71E-4E73-41E1-857C-6FB8B621824C}" srcId="{56033800-7911-4530-92E1-2E4C9507CAAB}" destId="{ED73A472-0FEB-4204-AB03-2D4B5CB6FA8F}" srcOrd="1" destOrd="0" parTransId="{1EBB6178-4348-4960-85BD-87827F91A5D6}" sibTransId="{64648A73-D10C-48FB-9892-90011A7BE917}"/>
    <dgm:cxn modelId="{DD8B7488-DB65-4842-9649-0A75ABFC15E1}" type="presOf" srcId="{76408494-4168-43D9-B590-C56C9DDC733E}" destId="{A665C858-4401-4B29-AB48-7B1976DC64F1}" srcOrd="0" destOrd="0" presId="urn:microsoft.com/office/officeart/2005/8/layout/bProcess4"/>
    <dgm:cxn modelId="{65EC375E-FAA3-4182-924E-7BC3D77B6A51}" type="presOf" srcId="{622F618E-D5B1-44B9-892C-2DBB924827A9}" destId="{C7ACE5DF-FFE9-4C17-B0BA-4CC637BC56C2}" srcOrd="0" destOrd="0" presId="urn:microsoft.com/office/officeart/2005/8/layout/bProcess4"/>
    <dgm:cxn modelId="{7CEA2051-57DF-4986-917B-18D7C7931B31}" srcId="{56033800-7911-4530-92E1-2E4C9507CAAB}" destId="{9132E769-60F8-4DA2-9400-A6E8D0DCEA9E}" srcOrd="5" destOrd="0" parTransId="{DB653098-FB44-4EA0-8B30-5DE88BEE45B5}" sibTransId="{F22629A8-4FDD-42F4-8A55-4F4FA74D6867}"/>
    <dgm:cxn modelId="{ECB07813-17DD-4FA0-9134-D1EB37F72C61}" srcId="{56033800-7911-4530-92E1-2E4C9507CAAB}" destId="{5A08D355-0BBD-4984-91B7-BFF71F293225}" srcOrd="6" destOrd="0" parTransId="{2BDA2822-42FF-461A-B11A-99A041DD8DEA}" sibTransId="{C3FC9461-4E74-4D28-9EAB-44A8274C3415}"/>
    <dgm:cxn modelId="{9873986F-39EE-4479-AE0C-4E148C47A29B}" type="presOf" srcId="{F22629A8-4FDD-42F4-8A55-4F4FA74D6867}" destId="{DDE931BA-1F06-4F14-B49A-036AC0979842}" srcOrd="0" destOrd="0" presId="urn:microsoft.com/office/officeart/2005/8/layout/bProcess4"/>
    <dgm:cxn modelId="{A13B6A6E-CBAD-409B-AB77-C63DAE47C7EE}" type="presOf" srcId="{B404E823-063F-48DC-A334-664D7CAF744D}" destId="{0865D963-7BE0-40A8-9BC9-6C62C1D562DC}" srcOrd="0" destOrd="0" presId="urn:microsoft.com/office/officeart/2005/8/layout/bProcess4"/>
    <dgm:cxn modelId="{11E8C85D-C403-4652-8EAB-381F269C43B1}" type="presOf" srcId="{C3FC9461-4E74-4D28-9EAB-44A8274C3415}" destId="{A1130274-7343-46EA-A082-B2B197D87911}" srcOrd="0" destOrd="0" presId="urn:microsoft.com/office/officeart/2005/8/layout/bProcess4"/>
    <dgm:cxn modelId="{E8C02A69-9987-45E0-A978-36EB5648E303}" type="presOf" srcId="{45F88A4F-B8B9-4A91-BD86-A379FAEAE453}" destId="{CBF683BB-12B7-487F-8F80-152EF7DEB322}" srcOrd="0" destOrd="0" presId="urn:microsoft.com/office/officeart/2005/8/layout/bProcess4"/>
    <dgm:cxn modelId="{A424C285-5A3A-49C8-A1F6-B41D9181A522}" srcId="{56033800-7911-4530-92E1-2E4C9507CAAB}" destId="{357FF693-8744-4376-8B68-0569C2E65A8C}" srcOrd="8" destOrd="0" parTransId="{2AC21EDA-F73D-4908-98F0-C7B5C571D4FC}" sibTransId="{A3C99544-7A62-406B-9102-E39989D84B1E}"/>
    <dgm:cxn modelId="{199D5C73-7F8B-4FA1-B2E2-E8DCC3A8BF50}" type="presOf" srcId="{26F76027-1B3B-4449-A547-1787D9C0D9F3}" destId="{CA0D29E2-8BBD-424E-85B0-B70C6E424079}" srcOrd="0" destOrd="0" presId="urn:microsoft.com/office/officeart/2005/8/layout/bProcess4"/>
    <dgm:cxn modelId="{2E28F870-1332-4118-AEDA-783AD2416668}" type="presOf" srcId="{4AA5B1C4-8504-4089-8D38-E2048F8C17F2}" destId="{F19FF053-7B3E-4337-9BB1-63A0ED433B69}" srcOrd="0" destOrd="0" presId="urn:microsoft.com/office/officeart/2005/8/layout/bProcess4"/>
    <dgm:cxn modelId="{0B0EBA3A-12EC-4990-840B-BEA086CEE115}" srcId="{56033800-7911-4530-92E1-2E4C9507CAAB}" destId="{76408494-4168-43D9-B590-C56C9DDC733E}" srcOrd="3" destOrd="0" parTransId="{18DC5F13-6C5C-4217-A0F1-75EDC501439F}" sibTransId="{31A9A772-829D-4376-A879-E79EDCFD5650}"/>
    <dgm:cxn modelId="{420791A1-119A-4FDB-9279-6DF6E4C95203}" type="presOf" srcId="{CFF0EE65-84E8-4FFC-BC1D-322C418043BF}" destId="{057D3EC0-2C07-4FB7-BB7B-65BFCCFE53EA}" srcOrd="0" destOrd="0" presId="urn:microsoft.com/office/officeart/2005/8/layout/bProcess4"/>
    <dgm:cxn modelId="{C044F648-4F79-4BEA-9D3A-8CEC4E89505F}" type="presOf" srcId="{9132E769-60F8-4DA2-9400-A6E8D0DCEA9E}" destId="{D9F61E70-A92B-438E-B1A3-DAE2324DC690}" srcOrd="0" destOrd="0" presId="urn:microsoft.com/office/officeart/2005/8/layout/bProcess4"/>
    <dgm:cxn modelId="{8350CE9B-106F-45E6-8C44-7633584EAC39}" srcId="{56033800-7911-4530-92E1-2E4C9507CAAB}" destId="{26F76027-1B3B-4449-A547-1787D9C0D9F3}" srcOrd="2" destOrd="0" parTransId="{17113E2A-AD2A-402B-A305-B87B74C46EEF}" sibTransId="{622F618E-D5B1-44B9-892C-2DBB924827A9}"/>
    <dgm:cxn modelId="{8268CB1F-7C6D-453E-BDB4-742FB0E04E1D}" type="presOf" srcId="{56033800-7911-4530-92E1-2E4C9507CAAB}" destId="{22A736EF-7623-42F8-9043-027B554227A0}" srcOrd="0" destOrd="0" presId="urn:microsoft.com/office/officeart/2005/8/layout/bProcess4"/>
    <dgm:cxn modelId="{4A65C334-E6EB-4DA3-AECC-5BD4E58F54C1}" type="presOf" srcId="{357FF693-8744-4376-8B68-0569C2E65A8C}" destId="{7A6701C1-0E76-42D0-99D0-794AB8605A6D}" srcOrd="0" destOrd="0" presId="urn:microsoft.com/office/officeart/2005/8/layout/bProcess4"/>
    <dgm:cxn modelId="{510F608C-6259-4E6F-A266-9FFB89AEDB69}" type="presOf" srcId="{ED73A472-0FEB-4204-AB03-2D4B5CB6FA8F}" destId="{0DBAB0BF-1D32-4148-9154-7C020FECEBC7}" srcOrd="0" destOrd="0" presId="urn:microsoft.com/office/officeart/2005/8/layout/bProcess4"/>
    <dgm:cxn modelId="{404190C2-3744-42CC-9A93-67CC926B704D}" type="presOf" srcId="{31A9A772-829D-4376-A879-E79EDCFD5650}" destId="{D9027503-FA4F-46E6-B543-9BE4188B1897}" srcOrd="0" destOrd="0" presId="urn:microsoft.com/office/officeart/2005/8/layout/bProcess4"/>
    <dgm:cxn modelId="{9675EA0F-BA52-4732-9A23-AA13F7EAD653}" srcId="{56033800-7911-4530-92E1-2E4C9507CAAB}" destId="{B404E823-063F-48DC-A334-664D7CAF744D}" srcOrd="7" destOrd="0" parTransId="{062774C2-EF24-4071-8B87-BF1D448DDFA4}" sibTransId="{4AA5B1C4-8504-4089-8D38-E2048F8C17F2}"/>
    <dgm:cxn modelId="{68603F71-8F71-47B7-B65A-41AE9A5B01E3}" srcId="{56033800-7911-4530-92E1-2E4C9507CAAB}" destId="{ADFDBB43-F14C-4BFD-A8B1-40364F164A1F}" srcOrd="0" destOrd="0" parTransId="{890B6AD0-A741-4CF3-8F8E-8146ADF7FDE9}" sibTransId="{C880D1CC-F8EF-4F43-804A-E3CCEBE133DC}"/>
    <dgm:cxn modelId="{5223B04C-DB8D-4C7A-83EA-C8807FDA45BB}" type="presOf" srcId="{C880D1CC-F8EF-4F43-804A-E3CCEBE133DC}" destId="{19BAF2A1-C7CA-40D2-A843-62CC0838692A}" srcOrd="0" destOrd="0" presId="urn:microsoft.com/office/officeart/2005/8/layout/bProcess4"/>
    <dgm:cxn modelId="{DB551AAC-C03F-4018-9A4A-DC498933182C}" type="presOf" srcId="{5A08D355-0BBD-4984-91B7-BFF71F293225}" destId="{F92C66CF-5C7E-4C7C-8B43-5790BBD6571E}" srcOrd="0" destOrd="0" presId="urn:microsoft.com/office/officeart/2005/8/layout/bProcess4"/>
    <dgm:cxn modelId="{3D87DCAC-D14F-4BDE-90C1-CE00A1C73A43}" type="presOf" srcId="{ADFDBB43-F14C-4BFD-A8B1-40364F164A1F}" destId="{A7F80CC4-5630-4000-AFD9-89BEEAEBC164}" srcOrd="0" destOrd="0" presId="urn:microsoft.com/office/officeart/2005/8/layout/bProcess4"/>
    <dgm:cxn modelId="{B37119BD-62C3-416D-B552-4CD694888E38}" srcId="{56033800-7911-4530-92E1-2E4C9507CAAB}" destId="{45F88A4F-B8B9-4A91-BD86-A379FAEAE453}" srcOrd="4" destOrd="0" parTransId="{89167550-7173-4678-A28B-D63394972103}" sibTransId="{CFF0EE65-84E8-4FFC-BC1D-322C418043BF}"/>
    <dgm:cxn modelId="{59C9CE21-0831-4DE2-AB35-E92801FC57AA}" type="presParOf" srcId="{22A736EF-7623-42F8-9043-027B554227A0}" destId="{CB80F8A9-A5D8-417A-AFBB-4777034565E5}" srcOrd="0" destOrd="0" presId="urn:microsoft.com/office/officeart/2005/8/layout/bProcess4"/>
    <dgm:cxn modelId="{1C3C74B3-47FC-4410-A7C0-BB0B5D6E26D7}" type="presParOf" srcId="{CB80F8A9-A5D8-417A-AFBB-4777034565E5}" destId="{A9B10D7B-218B-42EC-BF64-9D0CB1B5CCEB}" srcOrd="0" destOrd="0" presId="urn:microsoft.com/office/officeart/2005/8/layout/bProcess4"/>
    <dgm:cxn modelId="{BF15C79B-276C-4F06-B9AF-54CB466F28FA}" type="presParOf" srcId="{CB80F8A9-A5D8-417A-AFBB-4777034565E5}" destId="{A7F80CC4-5630-4000-AFD9-89BEEAEBC164}" srcOrd="1" destOrd="0" presId="urn:microsoft.com/office/officeart/2005/8/layout/bProcess4"/>
    <dgm:cxn modelId="{94559BD5-1E5E-476B-8D8A-CAD588DB9A5F}" type="presParOf" srcId="{22A736EF-7623-42F8-9043-027B554227A0}" destId="{19BAF2A1-C7CA-40D2-A843-62CC0838692A}" srcOrd="1" destOrd="0" presId="urn:microsoft.com/office/officeart/2005/8/layout/bProcess4"/>
    <dgm:cxn modelId="{3AE72614-A244-419A-BEE4-828136D32079}" type="presParOf" srcId="{22A736EF-7623-42F8-9043-027B554227A0}" destId="{412EE09B-DB74-4088-B8D9-23F5B03BE9DD}" srcOrd="2" destOrd="0" presId="urn:microsoft.com/office/officeart/2005/8/layout/bProcess4"/>
    <dgm:cxn modelId="{A1EA953D-4547-4453-9785-7555D931E2E0}" type="presParOf" srcId="{412EE09B-DB74-4088-B8D9-23F5B03BE9DD}" destId="{B82C4DCC-B069-4615-992E-6AE313E344F0}" srcOrd="0" destOrd="0" presId="urn:microsoft.com/office/officeart/2005/8/layout/bProcess4"/>
    <dgm:cxn modelId="{1CF38D89-4E84-4870-B46B-74A51D1B25C9}" type="presParOf" srcId="{412EE09B-DB74-4088-B8D9-23F5B03BE9DD}" destId="{0DBAB0BF-1D32-4148-9154-7C020FECEBC7}" srcOrd="1" destOrd="0" presId="urn:microsoft.com/office/officeart/2005/8/layout/bProcess4"/>
    <dgm:cxn modelId="{165BB73C-A508-4BBA-A68F-2FFF5C7A85CD}" type="presParOf" srcId="{22A736EF-7623-42F8-9043-027B554227A0}" destId="{6A316C2E-80F0-4C2B-8502-62C8138D2529}" srcOrd="3" destOrd="0" presId="urn:microsoft.com/office/officeart/2005/8/layout/bProcess4"/>
    <dgm:cxn modelId="{90B3CD83-92C7-487A-A616-F1E9B7AFD5AB}" type="presParOf" srcId="{22A736EF-7623-42F8-9043-027B554227A0}" destId="{BA8C0F96-F397-4199-BD8A-3F39C99ED7D5}" srcOrd="4" destOrd="0" presId="urn:microsoft.com/office/officeart/2005/8/layout/bProcess4"/>
    <dgm:cxn modelId="{B242AA5D-D5A2-462D-B13D-F8AFEAB706A4}" type="presParOf" srcId="{BA8C0F96-F397-4199-BD8A-3F39C99ED7D5}" destId="{5D2FEF18-20B7-4FCE-B7BD-DFA3FDDD66C4}" srcOrd="0" destOrd="0" presId="urn:microsoft.com/office/officeart/2005/8/layout/bProcess4"/>
    <dgm:cxn modelId="{EC5F3089-417E-4700-9390-D4160A7C6359}" type="presParOf" srcId="{BA8C0F96-F397-4199-BD8A-3F39C99ED7D5}" destId="{CA0D29E2-8BBD-424E-85B0-B70C6E424079}" srcOrd="1" destOrd="0" presId="urn:microsoft.com/office/officeart/2005/8/layout/bProcess4"/>
    <dgm:cxn modelId="{FECE88D6-8CE6-492E-863F-87FB5D57289E}" type="presParOf" srcId="{22A736EF-7623-42F8-9043-027B554227A0}" destId="{C7ACE5DF-FFE9-4C17-B0BA-4CC637BC56C2}" srcOrd="5" destOrd="0" presId="urn:microsoft.com/office/officeart/2005/8/layout/bProcess4"/>
    <dgm:cxn modelId="{F5193F9F-C467-45B3-A695-779E47A02A8D}" type="presParOf" srcId="{22A736EF-7623-42F8-9043-027B554227A0}" destId="{5F119919-550C-4325-9935-1F46FC7C7BAC}" srcOrd="6" destOrd="0" presId="urn:microsoft.com/office/officeart/2005/8/layout/bProcess4"/>
    <dgm:cxn modelId="{34B204C5-41C0-4C8A-BA83-0851274EBCF5}" type="presParOf" srcId="{5F119919-550C-4325-9935-1F46FC7C7BAC}" destId="{E9F7AF8A-C496-4611-AFC3-DAE7FBD87735}" srcOrd="0" destOrd="0" presId="urn:microsoft.com/office/officeart/2005/8/layout/bProcess4"/>
    <dgm:cxn modelId="{CB8B9F9A-A4DB-438F-92EF-0F8702B24CBB}" type="presParOf" srcId="{5F119919-550C-4325-9935-1F46FC7C7BAC}" destId="{A665C858-4401-4B29-AB48-7B1976DC64F1}" srcOrd="1" destOrd="0" presId="urn:microsoft.com/office/officeart/2005/8/layout/bProcess4"/>
    <dgm:cxn modelId="{4046DD07-7E6F-475D-828A-538C348B0A6C}" type="presParOf" srcId="{22A736EF-7623-42F8-9043-027B554227A0}" destId="{D9027503-FA4F-46E6-B543-9BE4188B1897}" srcOrd="7" destOrd="0" presId="urn:microsoft.com/office/officeart/2005/8/layout/bProcess4"/>
    <dgm:cxn modelId="{41DCB0F3-930D-4D30-8A03-20B0A6FDD40B}" type="presParOf" srcId="{22A736EF-7623-42F8-9043-027B554227A0}" destId="{E86724A3-89DE-4DEF-AD1A-7BBA27BA283E}" srcOrd="8" destOrd="0" presId="urn:microsoft.com/office/officeart/2005/8/layout/bProcess4"/>
    <dgm:cxn modelId="{CD79DEC6-7301-4BC9-B25B-59A85230A899}" type="presParOf" srcId="{E86724A3-89DE-4DEF-AD1A-7BBA27BA283E}" destId="{12085520-98B4-498A-B57A-2D78A8F7C625}" srcOrd="0" destOrd="0" presId="urn:microsoft.com/office/officeart/2005/8/layout/bProcess4"/>
    <dgm:cxn modelId="{89A0AE5A-248B-4F7E-B893-AB4A464C75DC}" type="presParOf" srcId="{E86724A3-89DE-4DEF-AD1A-7BBA27BA283E}" destId="{CBF683BB-12B7-487F-8F80-152EF7DEB322}" srcOrd="1" destOrd="0" presId="urn:microsoft.com/office/officeart/2005/8/layout/bProcess4"/>
    <dgm:cxn modelId="{E1D0B88A-D582-4313-842A-B3A47CD430E6}" type="presParOf" srcId="{22A736EF-7623-42F8-9043-027B554227A0}" destId="{057D3EC0-2C07-4FB7-BB7B-65BFCCFE53EA}" srcOrd="9" destOrd="0" presId="urn:microsoft.com/office/officeart/2005/8/layout/bProcess4"/>
    <dgm:cxn modelId="{70928066-1E2F-4AE6-9C66-6F96BB4F1F27}" type="presParOf" srcId="{22A736EF-7623-42F8-9043-027B554227A0}" destId="{3C91DC10-203F-4C20-8334-5FDECCC8C57C}" srcOrd="10" destOrd="0" presId="urn:microsoft.com/office/officeart/2005/8/layout/bProcess4"/>
    <dgm:cxn modelId="{9796FE09-C44D-4060-8EFD-4586D6D48C34}" type="presParOf" srcId="{3C91DC10-203F-4C20-8334-5FDECCC8C57C}" destId="{4620FF4F-F9D5-4C3E-933B-AB443F6C74FC}" srcOrd="0" destOrd="0" presId="urn:microsoft.com/office/officeart/2005/8/layout/bProcess4"/>
    <dgm:cxn modelId="{8D2B645D-EE27-4D8C-9852-1E0BD3CC21C8}" type="presParOf" srcId="{3C91DC10-203F-4C20-8334-5FDECCC8C57C}" destId="{D9F61E70-A92B-438E-B1A3-DAE2324DC690}" srcOrd="1" destOrd="0" presId="urn:microsoft.com/office/officeart/2005/8/layout/bProcess4"/>
    <dgm:cxn modelId="{35603C6B-C7B9-46F8-9B98-1063B6F5D77A}" type="presParOf" srcId="{22A736EF-7623-42F8-9043-027B554227A0}" destId="{DDE931BA-1F06-4F14-B49A-036AC0979842}" srcOrd="11" destOrd="0" presId="urn:microsoft.com/office/officeart/2005/8/layout/bProcess4"/>
    <dgm:cxn modelId="{1EDD4916-FFCF-4700-B2C7-2F007E8B31C3}" type="presParOf" srcId="{22A736EF-7623-42F8-9043-027B554227A0}" destId="{0D8A12B0-3FD3-4FF2-BBCE-D1C4EDDC21EB}" srcOrd="12" destOrd="0" presId="urn:microsoft.com/office/officeart/2005/8/layout/bProcess4"/>
    <dgm:cxn modelId="{ACCAAAA8-AB90-4A73-B5C4-5683CF41F9E9}" type="presParOf" srcId="{0D8A12B0-3FD3-4FF2-BBCE-D1C4EDDC21EB}" destId="{873A249C-75CE-4EE0-9CAC-16E4B6C2ED07}" srcOrd="0" destOrd="0" presId="urn:microsoft.com/office/officeart/2005/8/layout/bProcess4"/>
    <dgm:cxn modelId="{BD2185C4-0398-4102-BCBC-5E880A2E2861}" type="presParOf" srcId="{0D8A12B0-3FD3-4FF2-BBCE-D1C4EDDC21EB}" destId="{F92C66CF-5C7E-4C7C-8B43-5790BBD6571E}" srcOrd="1" destOrd="0" presId="urn:microsoft.com/office/officeart/2005/8/layout/bProcess4"/>
    <dgm:cxn modelId="{3103A476-2469-4C98-989D-E62BA3606A59}" type="presParOf" srcId="{22A736EF-7623-42F8-9043-027B554227A0}" destId="{A1130274-7343-46EA-A082-B2B197D87911}" srcOrd="13" destOrd="0" presId="urn:microsoft.com/office/officeart/2005/8/layout/bProcess4"/>
    <dgm:cxn modelId="{FA323BBD-0FB5-4884-BFCA-9E1B893EA5FB}" type="presParOf" srcId="{22A736EF-7623-42F8-9043-027B554227A0}" destId="{D791C9FF-4B3D-4D69-A4E9-6FD69FED42D2}" srcOrd="14" destOrd="0" presId="urn:microsoft.com/office/officeart/2005/8/layout/bProcess4"/>
    <dgm:cxn modelId="{B8C1C357-5BFD-48EC-93CF-E4C984C0B305}" type="presParOf" srcId="{D791C9FF-4B3D-4D69-A4E9-6FD69FED42D2}" destId="{38B75C18-A957-4348-BC70-F30E79154106}" srcOrd="0" destOrd="0" presId="urn:microsoft.com/office/officeart/2005/8/layout/bProcess4"/>
    <dgm:cxn modelId="{C4229E7E-77EB-4FBB-BB72-D6D1B13FC023}" type="presParOf" srcId="{D791C9FF-4B3D-4D69-A4E9-6FD69FED42D2}" destId="{0865D963-7BE0-40A8-9BC9-6C62C1D562DC}" srcOrd="1" destOrd="0" presId="urn:microsoft.com/office/officeart/2005/8/layout/bProcess4"/>
    <dgm:cxn modelId="{E2B8F177-5C93-4877-8619-352950BC68C0}" type="presParOf" srcId="{22A736EF-7623-42F8-9043-027B554227A0}" destId="{F19FF053-7B3E-4337-9BB1-63A0ED433B69}" srcOrd="15" destOrd="0" presId="urn:microsoft.com/office/officeart/2005/8/layout/bProcess4"/>
    <dgm:cxn modelId="{0F998F58-EDAF-4224-A059-2EC2A33AE6B6}" type="presParOf" srcId="{22A736EF-7623-42F8-9043-027B554227A0}" destId="{38AF8811-8277-4851-AE71-4C66456A2692}" srcOrd="16" destOrd="0" presId="urn:microsoft.com/office/officeart/2005/8/layout/bProcess4"/>
    <dgm:cxn modelId="{AE52B1FF-8034-4784-BFAE-91C9A1CC471C}" type="presParOf" srcId="{38AF8811-8277-4851-AE71-4C66456A2692}" destId="{FA0C1144-085E-4DFF-A7F2-C5986B473A9E}" srcOrd="0" destOrd="0" presId="urn:microsoft.com/office/officeart/2005/8/layout/bProcess4"/>
    <dgm:cxn modelId="{6288A8E0-7283-4F39-AF69-FDCFA4FA8593}" type="presParOf" srcId="{38AF8811-8277-4851-AE71-4C66456A2692}" destId="{7A6701C1-0E76-42D0-99D0-794AB8605A6D}" srcOrd="1" destOrd="0" presId="urn:microsoft.com/office/officeart/2005/8/layout/b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D57B59-E1D4-4FBA-948B-C7090EBF898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3063002D-168F-43C3-B53E-59BF75026A73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rgbClr val="C00000"/>
              </a:solidFill>
            </a:rPr>
            <a:t>Налог на прибыль организаций</a:t>
          </a:r>
        </a:p>
        <a:p>
          <a:pPr algn="just"/>
          <a:r>
            <a:rPr lang="ru-RU" sz="1400" dirty="0" smtClean="0"/>
            <a:t>Налог на доходы физических лиц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Акцизы</a:t>
          </a:r>
        </a:p>
        <a:p>
          <a:pPr algn="just"/>
          <a:r>
            <a:rPr lang="ru-RU" sz="1400" dirty="0" smtClean="0"/>
            <a:t>Налог, взимаемый с применением упрощенной системы налогообложения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Налог на вмененный доход для отдельных видов деятельности</a:t>
          </a:r>
        </a:p>
        <a:p>
          <a:pPr algn="just"/>
          <a:r>
            <a:rPr lang="ru-RU" sz="1400" dirty="0" smtClean="0"/>
            <a:t>Единый сельскохозяйственный налог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Налог, взимаемый в связи с применением патентной системы налогообложения</a:t>
          </a:r>
        </a:p>
        <a:p>
          <a:pPr algn="just"/>
          <a:r>
            <a:rPr lang="ru-RU" sz="1400" dirty="0" smtClean="0"/>
            <a:t>Налог на имущество организаций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Государственная пошлина </a:t>
          </a:r>
        </a:p>
        <a:p>
          <a:pPr algn="just"/>
          <a:endParaRPr lang="ru-RU" sz="1400" dirty="0"/>
        </a:p>
      </dgm:t>
    </dgm:pt>
    <dgm:pt modelId="{5E86E4FE-0A3A-4C15-8F40-9BBF246C86B3}" type="parTrans" cxnId="{75003B4B-BE92-439B-9C29-07A032946F3A}">
      <dgm:prSet/>
      <dgm:spPr/>
      <dgm:t>
        <a:bodyPr/>
        <a:lstStyle/>
        <a:p>
          <a:endParaRPr lang="ru-RU"/>
        </a:p>
      </dgm:t>
    </dgm:pt>
    <dgm:pt modelId="{25E24364-4B51-40C7-B514-EC9DAED0EB0A}" type="sibTrans" cxnId="{75003B4B-BE92-439B-9C29-07A032946F3A}">
      <dgm:prSet/>
      <dgm:spPr/>
      <dgm:t>
        <a:bodyPr/>
        <a:lstStyle/>
        <a:p>
          <a:endParaRPr lang="ru-RU"/>
        </a:p>
      </dgm:t>
    </dgm:pt>
    <dgm:pt modelId="{5C2589A7-BA18-495D-B23C-3EDBA154E8AD}">
      <dgm:prSet phldrT="[Текст]" custT="1"/>
      <dgm:spPr/>
      <dgm:t>
        <a:bodyPr/>
        <a:lstStyle/>
        <a:p>
          <a:pPr algn="just"/>
          <a:r>
            <a:rPr lang="ru-RU" sz="1400" dirty="0" smtClean="0"/>
            <a:t>Доходы от использования имущества, находящегося в государственной и муниципальной собственности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Платежи при пользовании природными ресурсами</a:t>
          </a:r>
        </a:p>
        <a:p>
          <a:pPr algn="just"/>
          <a:r>
            <a:rPr lang="ru-RU" sz="1400" dirty="0" smtClean="0"/>
            <a:t>Доходы от оказания платных услуг (работ) и компенсации затрат государства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Доходы от продажи материальных и нематериальных активов</a:t>
          </a:r>
        </a:p>
        <a:p>
          <a:pPr algn="just"/>
          <a:r>
            <a:rPr lang="ru-RU" sz="1400" dirty="0" smtClean="0"/>
            <a:t>Штрафы, санкции, возмещение ущерба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Прочие неналоговые доходы</a:t>
          </a:r>
        </a:p>
        <a:p>
          <a:pPr algn="just"/>
          <a:endParaRPr lang="ru-RU" sz="1400" dirty="0"/>
        </a:p>
      </dgm:t>
    </dgm:pt>
    <dgm:pt modelId="{1E06D6DA-00C1-48AA-870E-A12D5F5F1298}" type="parTrans" cxnId="{F66D00C8-20F7-48EE-8A5E-4A03DDB90BDD}">
      <dgm:prSet/>
      <dgm:spPr/>
      <dgm:t>
        <a:bodyPr/>
        <a:lstStyle/>
        <a:p>
          <a:endParaRPr lang="ru-RU"/>
        </a:p>
      </dgm:t>
    </dgm:pt>
    <dgm:pt modelId="{162B75B3-DF85-402F-915E-64C52ABDD49F}" type="sibTrans" cxnId="{F66D00C8-20F7-48EE-8A5E-4A03DDB90BDD}">
      <dgm:prSet/>
      <dgm:spPr/>
      <dgm:t>
        <a:bodyPr/>
        <a:lstStyle/>
        <a:p>
          <a:endParaRPr lang="ru-RU"/>
        </a:p>
      </dgm:t>
    </dgm:pt>
    <dgm:pt modelId="{C8B97D9C-660C-4383-ACEC-ED100C7C1C6C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rgbClr val="C00000"/>
              </a:solidFill>
            </a:rPr>
            <a:t>Дотации</a:t>
          </a:r>
        </a:p>
        <a:p>
          <a:pPr algn="just"/>
          <a:r>
            <a:rPr lang="ru-RU" sz="1400" dirty="0" smtClean="0"/>
            <a:t>Субсидии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Субвенции</a:t>
          </a:r>
        </a:p>
        <a:p>
          <a:pPr algn="just"/>
          <a:r>
            <a:rPr lang="ru-RU" sz="1400" dirty="0" smtClean="0"/>
            <a:t>Прочие безвозмездные поступления</a:t>
          </a:r>
        </a:p>
        <a:p>
          <a:pPr algn="just"/>
          <a:r>
            <a:rPr lang="ru-RU" sz="1400" dirty="0" smtClean="0">
              <a:solidFill>
                <a:srgbClr val="C00000"/>
              </a:solidFill>
            </a:rPr>
            <a:t>Возврат остатков субсидий, субвенций и иных межбюджетных трансфертов, имеющих целевое назначение, прошлых лет</a:t>
          </a:r>
        </a:p>
        <a:p>
          <a:pPr algn="just"/>
          <a:endParaRPr lang="ru-RU" sz="1300" dirty="0"/>
        </a:p>
      </dgm:t>
    </dgm:pt>
    <dgm:pt modelId="{E46D3267-A42B-448E-AEC3-848270C94167}" type="parTrans" cxnId="{5A524C07-2766-4DF2-B586-63DF937B65C9}">
      <dgm:prSet/>
      <dgm:spPr/>
      <dgm:t>
        <a:bodyPr/>
        <a:lstStyle/>
        <a:p>
          <a:endParaRPr lang="ru-RU"/>
        </a:p>
      </dgm:t>
    </dgm:pt>
    <dgm:pt modelId="{7B9A02AC-921D-43E4-BD46-11E78AEF352B}" type="sibTrans" cxnId="{5A524C07-2766-4DF2-B586-63DF937B65C9}">
      <dgm:prSet/>
      <dgm:spPr/>
      <dgm:t>
        <a:bodyPr/>
        <a:lstStyle/>
        <a:p>
          <a:endParaRPr lang="ru-RU"/>
        </a:p>
      </dgm:t>
    </dgm:pt>
    <dgm:pt modelId="{EF2CF0D9-E1D7-4896-98D6-50421B333DED}" type="pres">
      <dgm:prSet presAssocID="{06D57B59-E1D4-4FBA-948B-C7090EBF8988}" presName="Name0" presStyleCnt="0">
        <dgm:presLayoutVars>
          <dgm:dir/>
          <dgm:resizeHandles val="exact"/>
        </dgm:presLayoutVars>
      </dgm:prSet>
      <dgm:spPr/>
    </dgm:pt>
    <dgm:pt modelId="{A8E9ABB9-19EA-425E-8F63-17E7F2928246}" type="pres">
      <dgm:prSet presAssocID="{06D57B59-E1D4-4FBA-948B-C7090EBF8988}" presName="bkgdShp" presStyleLbl="alignAccFollowNode1" presStyleIdx="0" presStyleCnt="1" custFlipHor="1" custScaleX="1575" custScaleY="1687"/>
      <dgm:spPr/>
    </dgm:pt>
    <dgm:pt modelId="{60EB0010-4FDD-4E06-B1A1-0024FF39F170}" type="pres">
      <dgm:prSet presAssocID="{06D57B59-E1D4-4FBA-948B-C7090EBF8988}" presName="linComp" presStyleCnt="0"/>
      <dgm:spPr/>
    </dgm:pt>
    <dgm:pt modelId="{2895C9FA-5A33-4093-B362-D79126DEDE93}" type="pres">
      <dgm:prSet presAssocID="{3063002D-168F-43C3-B53E-59BF75026A73}" presName="compNode" presStyleCnt="0"/>
      <dgm:spPr/>
    </dgm:pt>
    <dgm:pt modelId="{363A4E0B-26AD-4C59-8615-A4C9183ED599}" type="pres">
      <dgm:prSet presAssocID="{3063002D-168F-43C3-B53E-59BF75026A73}" presName="node" presStyleLbl="node1" presStyleIdx="0" presStyleCnt="3" custScaleX="122000" custScaleY="151014" custLinFactNeighborX="203" custLinFactNeighborY="-17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D30E8-8F05-4232-A809-B2BFE821E98E}" type="pres">
      <dgm:prSet presAssocID="{3063002D-168F-43C3-B53E-59BF75026A73}" presName="invisiNode" presStyleLbl="node1" presStyleIdx="0" presStyleCnt="3"/>
      <dgm:spPr/>
    </dgm:pt>
    <dgm:pt modelId="{E539B7CC-9B4C-416B-846E-2C88B0BECA3F}" type="pres">
      <dgm:prSet presAssocID="{3063002D-168F-43C3-B53E-59BF75026A73}" presName="imagNode" presStyleLbl="fgImgPlace1" presStyleIdx="0" presStyleCnt="3" custFlipVert="0" custFlipHor="0" custScaleX="1880" custScaleY="2686" custLinFactY="100000" custLinFactNeighborX="44127" custLinFactNeighborY="132263"/>
      <dgm:spPr>
        <a:noFill/>
      </dgm:spPr>
    </dgm:pt>
    <dgm:pt modelId="{845DDB4A-90EE-4A04-BDF4-650C5CCD2BA5}" type="pres">
      <dgm:prSet presAssocID="{25E24364-4B51-40C7-B514-EC9DAED0EB0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3957735-A074-4CD8-8CF5-3615D046CE71}" type="pres">
      <dgm:prSet presAssocID="{5C2589A7-BA18-495D-B23C-3EDBA154E8AD}" presName="compNode" presStyleCnt="0"/>
      <dgm:spPr/>
    </dgm:pt>
    <dgm:pt modelId="{3D756095-F394-4297-8671-690A6DEB714F}" type="pres">
      <dgm:prSet presAssocID="{5C2589A7-BA18-495D-B23C-3EDBA154E8AD}" presName="node" presStyleLbl="node1" presStyleIdx="1" presStyleCnt="3" custScaleX="125004" custScaleY="129988" custLinFactNeighborX="-2647" custLinFactNeighborY="-33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F0AD1-307E-4D9C-93EA-983E52994E51}" type="pres">
      <dgm:prSet presAssocID="{5C2589A7-BA18-495D-B23C-3EDBA154E8AD}" presName="invisiNode" presStyleLbl="node1" presStyleIdx="1" presStyleCnt="3"/>
      <dgm:spPr/>
    </dgm:pt>
    <dgm:pt modelId="{47195A95-C56B-471B-89F3-C55BCE66BD1B}" type="pres">
      <dgm:prSet presAssocID="{5C2589A7-BA18-495D-B23C-3EDBA154E8AD}" presName="imagNode" presStyleLbl="fgImgPlace1" presStyleIdx="1" presStyleCnt="3" custFlipVert="1" custScaleX="1971" custScaleY="2301" custLinFactNeighborX="1698" custLinFactNeighborY="-36689"/>
      <dgm:spPr/>
    </dgm:pt>
    <dgm:pt modelId="{4043725D-5347-4C7C-92CE-532055665269}" type="pres">
      <dgm:prSet presAssocID="{162B75B3-DF85-402F-915E-64C52ABDD49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B909B41-AA1C-47D6-9EB8-11BDFFCAC019}" type="pres">
      <dgm:prSet presAssocID="{C8B97D9C-660C-4383-ACEC-ED100C7C1C6C}" presName="compNode" presStyleCnt="0"/>
      <dgm:spPr/>
    </dgm:pt>
    <dgm:pt modelId="{068DE09F-C5A3-4B75-98E6-BDAFC5AFBB7E}" type="pres">
      <dgm:prSet presAssocID="{C8B97D9C-660C-4383-ACEC-ED100C7C1C6C}" presName="node" presStyleLbl="node1" presStyleIdx="2" presStyleCnt="3" custScaleX="101791" custScaleY="108996" custLinFactNeighborX="1134" custLinFactNeighborY="-49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AA81B-53C5-441E-AEF2-2632D5E471B6}" type="pres">
      <dgm:prSet presAssocID="{C8B97D9C-660C-4383-ACEC-ED100C7C1C6C}" presName="invisiNode" presStyleLbl="node1" presStyleIdx="2" presStyleCnt="3"/>
      <dgm:spPr/>
    </dgm:pt>
    <dgm:pt modelId="{A6CB5706-7196-4EA5-AD72-B5D0B1755C59}" type="pres">
      <dgm:prSet presAssocID="{C8B97D9C-660C-4383-ACEC-ED100C7C1C6C}" presName="imagNode" presStyleLbl="fgImgPlace1" presStyleIdx="2" presStyleCnt="3" custFlipVert="1" custFlipHor="1" custScaleX="3396" custScaleY="2301" custLinFactY="4653" custLinFactNeighborX="42604" custLinFactNeighborY="100000"/>
      <dgm:spPr/>
    </dgm:pt>
  </dgm:ptLst>
  <dgm:cxnLst>
    <dgm:cxn modelId="{B041FEA3-447F-4762-9E69-011C07977B81}" type="presOf" srcId="{5C2589A7-BA18-495D-B23C-3EDBA154E8AD}" destId="{3D756095-F394-4297-8671-690A6DEB714F}" srcOrd="0" destOrd="0" presId="urn:microsoft.com/office/officeart/2005/8/layout/pList2"/>
    <dgm:cxn modelId="{47940AD3-DD19-4D01-A558-CD1C492A1CB7}" type="presOf" srcId="{162B75B3-DF85-402F-915E-64C52ABDD49F}" destId="{4043725D-5347-4C7C-92CE-532055665269}" srcOrd="0" destOrd="0" presId="urn:microsoft.com/office/officeart/2005/8/layout/pList2"/>
    <dgm:cxn modelId="{126E838A-B5A1-448E-B943-4ECD0F78FADF}" type="presOf" srcId="{3063002D-168F-43C3-B53E-59BF75026A73}" destId="{363A4E0B-26AD-4C59-8615-A4C9183ED599}" srcOrd="0" destOrd="0" presId="urn:microsoft.com/office/officeart/2005/8/layout/pList2"/>
    <dgm:cxn modelId="{F66D00C8-20F7-48EE-8A5E-4A03DDB90BDD}" srcId="{06D57B59-E1D4-4FBA-948B-C7090EBF8988}" destId="{5C2589A7-BA18-495D-B23C-3EDBA154E8AD}" srcOrd="1" destOrd="0" parTransId="{1E06D6DA-00C1-48AA-870E-A12D5F5F1298}" sibTransId="{162B75B3-DF85-402F-915E-64C52ABDD49F}"/>
    <dgm:cxn modelId="{E08FD425-D4BC-4D24-861D-BB0749F54DCB}" type="presOf" srcId="{C8B97D9C-660C-4383-ACEC-ED100C7C1C6C}" destId="{068DE09F-C5A3-4B75-98E6-BDAFC5AFBB7E}" srcOrd="0" destOrd="0" presId="urn:microsoft.com/office/officeart/2005/8/layout/pList2"/>
    <dgm:cxn modelId="{5A524C07-2766-4DF2-B586-63DF937B65C9}" srcId="{06D57B59-E1D4-4FBA-948B-C7090EBF8988}" destId="{C8B97D9C-660C-4383-ACEC-ED100C7C1C6C}" srcOrd="2" destOrd="0" parTransId="{E46D3267-A42B-448E-AEC3-848270C94167}" sibTransId="{7B9A02AC-921D-43E4-BD46-11E78AEF352B}"/>
    <dgm:cxn modelId="{75003B4B-BE92-439B-9C29-07A032946F3A}" srcId="{06D57B59-E1D4-4FBA-948B-C7090EBF8988}" destId="{3063002D-168F-43C3-B53E-59BF75026A73}" srcOrd="0" destOrd="0" parTransId="{5E86E4FE-0A3A-4C15-8F40-9BBF246C86B3}" sibTransId="{25E24364-4B51-40C7-B514-EC9DAED0EB0A}"/>
    <dgm:cxn modelId="{641E7983-041E-45AA-B3B9-24E626CD9CA6}" type="presOf" srcId="{25E24364-4B51-40C7-B514-EC9DAED0EB0A}" destId="{845DDB4A-90EE-4A04-BDF4-650C5CCD2BA5}" srcOrd="0" destOrd="0" presId="urn:microsoft.com/office/officeart/2005/8/layout/pList2"/>
    <dgm:cxn modelId="{95B6D14F-4297-45AF-BD2F-B8786880CAA2}" type="presOf" srcId="{06D57B59-E1D4-4FBA-948B-C7090EBF8988}" destId="{EF2CF0D9-E1D7-4896-98D6-50421B333DED}" srcOrd="0" destOrd="0" presId="urn:microsoft.com/office/officeart/2005/8/layout/pList2"/>
    <dgm:cxn modelId="{88069795-97FB-4912-ACC1-0820EC729DDF}" type="presParOf" srcId="{EF2CF0D9-E1D7-4896-98D6-50421B333DED}" destId="{A8E9ABB9-19EA-425E-8F63-17E7F2928246}" srcOrd="0" destOrd="0" presId="urn:microsoft.com/office/officeart/2005/8/layout/pList2"/>
    <dgm:cxn modelId="{250E39FF-01B9-42E3-819D-FCD84BB7D8A1}" type="presParOf" srcId="{EF2CF0D9-E1D7-4896-98D6-50421B333DED}" destId="{60EB0010-4FDD-4E06-B1A1-0024FF39F170}" srcOrd="1" destOrd="0" presId="urn:microsoft.com/office/officeart/2005/8/layout/pList2"/>
    <dgm:cxn modelId="{622E5EEC-1D7A-4EC0-9025-B6F11BB50347}" type="presParOf" srcId="{60EB0010-4FDD-4E06-B1A1-0024FF39F170}" destId="{2895C9FA-5A33-4093-B362-D79126DEDE93}" srcOrd="0" destOrd="0" presId="urn:microsoft.com/office/officeart/2005/8/layout/pList2"/>
    <dgm:cxn modelId="{79EC7D0E-922D-4556-9D04-AC0B2C04B8E3}" type="presParOf" srcId="{2895C9FA-5A33-4093-B362-D79126DEDE93}" destId="{363A4E0B-26AD-4C59-8615-A4C9183ED599}" srcOrd="0" destOrd="0" presId="urn:microsoft.com/office/officeart/2005/8/layout/pList2"/>
    <dgm:cxn modelId="{6A32BD40-0E14-47AD-86B6-F96E71143DBE}" type="presParOf" srcId="{2895C9FA-5A33-4093-B362-D79126DEDE93}" destId="{8ACD30E8-8F05-4232-A809-B2BFE821E98E}" srcOrd="1" destOrd="0" presId="urn:microsoft.com/office/officeart/2005/8/layout/pList2"/>
    <dgm:cxn modelId="{196EF6D0-6B3E-4C63-BC3A-533EB5C05EE1}" type="presParOf" srcId="{2895C9FA-5A33-4093-B362-D79126DEDE93}" destId="{E539B7CC-9B4C-416B-846E-2C88B0BECA3F}" srcOrd="2" destOrd="0" presId="urn:microsoft.com/office/officeart/2005/8/layout/pList2"/>
    <dgm:cxn modelId="{321E3B8A-2718-43CB-8DF9-93E48452BAB6}" type="presParOf" srcId="{60EB0010-4FDD-4E06-B1A1-0024FF39F170}" destId="{845DDB4A-90EE-4A04-BDF4-650C5CCD2BA5}" srcOrd="1" destOrd="0" presId="urn:microsoft.com/office/officeart/2005/8/layout/pList2"/>
    <dgm:cxn modelId="{8E2640B9-305A-4B7E-92E0-2D8BB40F3946}" type="presParOf" srcId="{60EB0010-4FDD-4E06-B1A1-0024FF39F170}" destId="{E3957735-A074-4CD8-8CF5-3615D046CE71}" srcOrd="2" destOrd="0" presId="urn:microsoft.com/office/officeart/2005/8/layout/pList2"/>
    <dgm:cxn modelId="{F4ACB2D4-0CB4-4369-9135-31F90DB71518}" type="presParOf" srcId="{E3957735-A074-4CD8-8CF5-3615D046CE71}" destId="{3D756095-F394-4297-8671-690A6DEB714F}" srcOrd="0" destOrd="0" presId="urn:microsoft.com/office/officeart/2005/8/layout/pList2"/>
    <dgm:cxn modelId="{57BADDE4-13E2-4C67-9208-7FF5F554A780}" type="presParOf" srcId="{E3957735-A074-4CD8-8CF5-3615D046CE71}" destId="{599F0AD1-307E-4D9C-93EA-983E52994E51}" srcOrd="1" destOrd="0" presId="urn:microsoft.com/office/officeart/2005/8/layout/pList2"/>
    <dgm:cxn modelId="{B13FFC1E-BFE9-4F05-BBB7-844E92D6C4FE}" type="presParOf" srcId="{E3957735-A074-4CD8-8CF5-3615D046CE71}" destId="{47195A95-C56B-471B-89F3-C55BCE66BD1B}" srcOrd="2" destOrd="0" presId="urn:microsoft.com/office/officeart/2005/8/layout/pList2"/>
    <dgm:cxn modelId="{27CF8835-9171-49FB-BBF7-DCCAE3F24C98}" type="presParOf" srcId="{60EB0010-4FDD-4E06-B1A1-0024FF39F170}" destId="{4043725D-5347-4C7C-92CE-532055665269}" srcOrd="3" destOrd="0" presId="urn:microsoft.com/office/officeart/2005/8/layout/pList2"/>
    <dgm:cxn modelId="{FA9C71D6-A556-406B-A406-710E5E2D0753}" type="presParOf" srcId="{60EB0010-4FDD-4E06-B1A1-0024FF39F170}" destId="{8B909B41-AA1C-47D6-9EB8-11BDFFCAC019}" srcOrd="4" destOrd="0" presId="urn:microsoft.com/office/officeart/2005/8/layout/pList2"/>
    <dgm:cxn modelId="{1F98528F-0DD2-4A44-B7A2-2814BD403EA8}" type="presParOf" srcId="{8B909B41-AA1C-47D6-9EB8-11BDFFCAC019}" destId="{068DE09F-C5A3-4B75-98E6-BDAFC5AFBB7E}" srcOrd="0" destOrd="0" presId="urn:microsoft.com/office/officeart/2005/8/layout/pList2"/>
    <dgm:cxn modelId="{1739521B-CCCC-4CF1-8D61-9F6D4A118720}" type="presParOf" srcId="{8B909B41-AA1C-47D6-9EB8-11BDFFCAC019}" destId="{872AA81B-53C5-441E-AEF2-2632D5E471B6}" srcOrd="1" destOrd="0" presId="urn:microsoft.com/office/officeart/2005/8/layout/pList2"/>
    <dgm:cxn modelId="{4070513C-48CE-4686-B70A-E17B643737D7}" type="presParOf" srcId="{8B909B41-AA1C-47D6-9EB8-11BDFFCAC019}" destId="{A6CB5706-7196-4EA5-AD72-B5D0B1755C59}" srcOrd="2" destOrd="0" presId="urn:microsoft.com/office/officeart/2005/8/layout/p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0.33333</cdr:x>
      <cdr:y>0.02041</cdr:y>
    </cdr:from>
    <cdr:to>
      <cdr:x>0.69231</cdr:x>
      <cdr:y>0.10204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72008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2020 год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0.2619</cdr:x>
      <cdr:y>0.02041</cdr:y>
    </cdr:from>
    <cdr:to>
      <cdr:x>0.69048</cdr:x>
      <cdr:y>0.10204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2021</a:t>
          </a:r>
          <a:r>
            <a:rPr lang="ru-RU" sz="1600" dirty="0" smtClean="0"/>
            <a:t> </a:t>
          </a:r>
          <a:r>
            <a:rPr lang="ru-RU" sz="1400" b="1" dirty="0" smtClean="0"/>
            <a:t>год</a:t>
          </a:r>
        </a:p>
        <a:p xmlns:a="http://schemas.openxmlformats.org/drawingml/2006/main">
          <a:endParaRPr lang="ru-RU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08323-E9F4-4CF5-904F-EFA6F79DB43F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BEB02-D9DB-40BC-AED4-8B9E6B0390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8ACF-160A-45C8-A403-5520AE1691C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DF2C1D5-8DED-4DEA-BDB5-D88E8B537E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2.xm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6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dmoblkaluga.ru/main/work/finances/" TargetMode="External"/><Relationship Id="rId13" Type="http://schemas.openxmlformats.org/officeDocument/2006/relationships/image" Target="../media/image51.jpeg"/><Relationship Id="rId3" Type="http://schemas.openxmlformats.org/officeDocument/2006/relationships/image" Target="../media/image3.jpeg"/><Relationship Id="rId7" Type="http://schemas.openxmlformats.org/officeDocument/2006/relationships/hyperlink" Target="http://admoblkaluga.ru/" TargetMode="External"/><Relationship Id="rId12" Type="http://schemas.openxmlformats.org/officeDocument/2006/relationships/image" Target="../media/image5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49.png"/><Relationship Id="rId5" Type="http://schemas.openxmlformats.org/officeDocument/2006/relationships/image" Target="../media/image9.jpeg"/><Relationship Id="rId15" Type="http://schemas.openxmlformats.org/officeDocument/2006/relationships/image" Target="../media/image52.jpeg"/><Relationship Id="rId10" Type="http://schemas.openxmlformats.org/officeDocument/2006/relationships/image" Target="../media/image48.png"/><Relationship Id="rId4" Type="http://schemas.openxmlformats.org/officeDocument/2006/relationships/image" Target="../media/image4.jpeg"/><Relationship Id="rId9" Type="http://schemas.openxmlformats.org/officeDocument/2006/relationships/hyperlink" Target="http://bus.gov.ru/" TargetMode="External"/><Relationship Id="rId14" Type="http://schemas.openxmlformats.org/officeDocument/2006/relationships/hyperlink" Target="http://suhinichi-admin.ru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0"/>
            <a:ext cx="68407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Бюджет 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граждан</a:t>
            </a: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решению Районной Думы №485 от 24.12.2019 «О бюджете муниципального района «Сухиничский район» на 2020 год и плановый период 2021 и 2022 годов»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6" name="Picture 6" descr="http://www.info-suhinichi.ru/images/ge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214950"/>
            <a:ext cx="1489955" cy="1337918"/>
          </a:xfrm>
          <a:prstGeom prst="rect">
            <a:avLst/>
          </a:prstGeom>
          <a:noFill/>
        </p:spPr>
      </p:pic>
      <p:grpSp>
        <p:nvGrpSpPr>
          <p:cNvPr id="2" name="Группа 7" descr="МУНИЦИПАЛЬНЫЙ РАЙОН &quot;СУХИНИЧСКИЙ РАЙОН&quot;"/>
          <p:cNvGrpSpPr/>
          <p:nvPr/>
        </p:nvGrpSpPr>
        <p:grpSpPr>
          <a:xfrm>
            <a:off x="0" y="1857364"/>
            <a:ext cx="9144000" cy="1714512"/>
            <a:chOff x="0" y="0"/>
            <a:chExt cx="9144000" cy="980728"/>
          </a:xfrm>
        </p:grpSpPr>
        <p:pic>
          <p:nvPicPr>
            <p:cNvPr id="9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10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11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12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59631" y="3933056"/>
          <a:ext cx="6696745" cy="23042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79513"/>
                <a:gridCol w="778691"/>
                <a:gridCol w="1375262"/>
                <a:gridCol w="960813"/>
                <a:gridCol w="1021309"/>
                <a:gridCol w="1081157"/>
              </a:tblGrid>
              <a:tr h="697937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2018 год (отчет)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2019 год (ожидаемое исполнение)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 год (план)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 год (прогноз)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 год (прогноз)</a:t>
                      </a:r>
                      <a:endParaRPr lang="ru-RU" sz="1000" dirty="0"/>
                    </a:p>
                  </a:txBody>
                  <a:tcPr/>
                </a:tc>
              </a:tr>
              <a:tr h="417643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Доходы налоговые и неналоговые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285,5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316,8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322,2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337,1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339,9</a:t>
                      </a:r>
                      <a:endParaRPr lang="ru-RU" sz="1000" dirty="0"/>
                    </a:p>
                  </a:txBody>
                  <a:tcPr/>
                </a:tc>
              </a:tr>
              <a:tr h="417643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Безвозмездные поступления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601,2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697,0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531,0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599,0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674,7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Доходы всего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886,7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1013,8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853,2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936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1014,6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Расходы всего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785,2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1039,1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865,0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947,9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1020,9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Дефицит (профицит)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17,3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-25,3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-11,8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-11,9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-6,4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99592" y="332656"/>
            <a:ext cx="7344816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ДИНАМИКА И СТРУКТУРА РАЙОННОГО БЮДЖЕТА ЗА 2018-2022 ГОДЫ (в млн. руб.)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87624" y="714356"/>
          <a:ext cx="6768752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11</a:t>
            </a:fld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0" y="0"/>
            <a:ext cx="9144000" cy="980728"/>
            <a:chOff x="0" y="0"/>
            <a:chExt cx="9144000" cy="1052736"/>
          </a:xfrm>
        </p:grpSpPr>
        <p:pic>
          <p:nvPicPr>
            <p:cNvPr id="6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2592288" cy="1052736"/>
            </a:xfrm>
            <a:prstGeom prst="rect">
              <a:avLst/>
            </a:prstGeom>
            <a:noFill/>
          </p:spPr>
        </p:pic>
        <p:pic>
          <p:nvPicPr>
            <p:cNvPr id="7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44008" y="0"/>
              <a:ext cx="2520279" cy="1052736"/>
            </a:xfrm>
            <a:prstGeom prst="rect">
              <a:avLst/>
            </a:prstGeom>
            <a:noFill/>
          </p:spPr>
        </p:pic>
        <p:pic>
          <p:nvPicPr>
            <p:cNvPr id="8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67744" y="0"/>
              <a:ext cx="2518756" cy="1052736"/>
            </a:xfrm>
            <a:prstGeom prst="rect">
              <a:avLst/>
            </a:prstGeom>
            <a:noFill/>
          </p:spPr>
        </p:pic>
        <p:pic>
          <p:nvPicPr>
            <p:cNvPr id="9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693837" y="0"/>
              <a:ext cx="2450163" cy="1052736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/>
          <p:nvPr/>
        </p:nvSpPr>
        <p:spPr>
          <a:xfrm>
            <a:off x="428596" y="164305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НАЛОГОВЫЕ ДОХОДЫ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162880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НЕНАЛОГОВЫЕ ДОХОДЫ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6216" y="162880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БЕЗВОЗМЕЗДНЫЕ ПОСТУПЛЕНИЯ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1000108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ДОХОДНАЯ ЧАСТЬ РАЙОННОГО БЮДЖЕТА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23528" y="404664"/>
          <a:ext cx="2808312" cy="3738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56376" y="44371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Млн. руб.</a:t>
            </a:r>
            <a:endParaRPr lang="ru-RU" sz="1200" dirty="0"/>
          </a:p>
        </p:txBody>
      </p:sp>
      <p:sp>
        <p:nvSpPr>
          <p:cNvPr id="10242" name="AutoShape 2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http://stnmedia.ru/_data/objects/0003/5028/ic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90969"/>
            <a:ext cx="9144000" cy="2467031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3203848" y="404664"/>
          <a:ext cx="3024336" cy="3810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5940152" y="476672"/>
          <a:ext cx="2880320" cy="3738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1472" y="116632"/>
            <a:ext cx="8143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70C0"/>
                </a:solidFill>
              </a:rPr>
              <a:t>Структура налоговых и неналоговых доходов районного бюджета на 2020-2022 годы (млн.руб.)</a:t>
            </a:r>
            <a:endParaRPr lang="ru-RU" sz="1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1166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Расходная часть бюджета муниципального района планируется на основе муниципальных программ. Каждая муниципальная программа имеет цели, задачи, показатели эффективности конечный результат реализации.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4" y="994945"/>
          <a:ext cx="8928992" cy="557732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92488"/>
                <a:gridCol w="4536504"/>
              </a:tblGrid>
              <a:tr h="709336"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Муниципальная программа «Энергосбережение и повышение</a:t>
                      </a:r>
                      <a:r>
                        <a:rPr lang="ru-RU" sz="1300" b="0" baseline="0" dirty="0" smtClean="0"/>
                        <a:t> энергетической эффективности в МР «Сухиничский район»</a:t>
                      </a:r>
                      <a:endParaRPr lang="ru-RU" sz="13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/>
                        <a:t>Муниципальная программа «Развитие сельского хозяйства, рынков сельскохозяйственной продукции в Сухиничском районе»</a:t>
                      </a: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0933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«Развитие внутреннего и въездного туризма на территории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«Совершенствование и развитие сети автомобильных дорог в Сухиничском районе»</a:t>
                      </a:r>
                      <a:endParaRPr lang="ru-RU" sz="1300" dirty="0"/>
                    </a:p>
                  </a:txBody>
                  <a:tcPr/>
                </a:tc>
              </a:tr>
              <a:tr h="50244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«Обеспечение жильем</a:t>
                      </a:r>
                      <a:r>
                        <a:rPr lang="ru-RU" sz="1300" baseline="0" dirty="0" smtClean="0"/>
                        <a:t> молодых семей в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Муниципальная программа «Программа и развитие средств массовой информации Сухиничского района</a:t>
                      </a:r>
                      <a:r>
                        <a:rPr lang="ru-RU" sz="1300" b="0" baseline="0" dirty="0" smtClean="0"/>
                        <a:t>»</a:t>
                      </a: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2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«Укрепление пожарной безопасности Сухиничского района»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/>
                        <a:t>Муниципальная программа  «Развитие образования в МР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50244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«Чистая вода в Сухиничском районе»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«Комплексное развитие сельских территорий в Сухиничском районе»»</a:t>
                      </a:r>
                      <a:endParaRPr lang="ru-RU" sz="1300" dirty="0"/>
                    </a:p>
                  </a:txBody>
                  <a:tcPr/>
                </a:tc>
              </a:tr>
              <a:tr h="70933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Муниципальная программа «Временная занятость несовершеннолетних граждан в свободное от учебы время (занятий)»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«Поддержка малого и среднего предпринимательства в муниципальном районе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1123115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«О сохранности жилых помещений, закрепленных за детьми-сиротами,</a:t>
                      </a:r>
                      <a:r>
                        <a:rPr lang="ru-RU" sz="1300" baseline="0" dirty="0" smtClean="0"/>
                        <a:t> детьми, оставшимся без попечения родителей, и лицами из их числа, и улучшения их жилищных условий»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«Комплексные меры противодействия злоупотреблению наркотическими средствами и их незаконному обороту на территории муниципального района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818868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Муниципальная программа «Формирование законопослушного поведения участников дорожного движения в Сухиничском районе»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«Профилактика терроризма и экстремизма на территории муниципального района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42853"/>
          <a:ext cx="9144000" cy="671514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572000"/>
                <a:gridCol w="4572000"/>
              </a:tblGrid>
              <a:tr h="882921"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Муниципальная программа «Социальная поддержка граждан в муниципальном районе</a:t>
                      </a:r>
                      <a:r>
                        <a:rPr lang="ru-RU" sz="1300" b="0" baseline="0" dirty="0" smtClean="0"/>
                        <a:t> «Сухиничский район»</a:t>
                      </a:r>
                      <a:endParaRPr lang="ru-RU" sz="13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/>
                        <a:t>Муниципальная программа «Развитие молодежной политики на территории МР «Сухиничский район»</a:t>
                      </a:r>
                      <a:endParaRPr lang="ru-RU" sz="1300" b="0" dirty="0"/>
                    </a:p>
                  </a:txBody>
                  <a:tcPr/>
                </a:tc>
              </a:tr>
              <a:tr h="1144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«Капитальный ремонт</a:t>
                      </a:r>
                      <a:r>
                        <a:rPr lang="ru-RU" sz="1300" baseline="0" dirty="0" smtClean="0"/>
                        <a:t> жилищного фонда и обеспечение функционирования коммунальных объектов </a:t>
                      </a:r>
                      <a:r>
                        <a:rPr lang="ru-RU" sz="1300" dirty="0" smtClean="0"/>
                        <a:t>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«Совершенствование организации по решению вопросов местного значения и создание условий муниципальной службы в МР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8829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«Совершенствование системы управления общественными финансами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«Комплексная профилактика правонарушений в муниципальном районе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592443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«Охрана окружающей среды в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«Сохранение и развитие культуры на территории Сухиничского района»</a:t>
                      </a:r>
                    </a:p>
                  </a:txBody>
                  <a:tcPr/>
                </a:tc>
              </a:tr>
              <a:tr h="1406133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«Организация мероприятий для выполнения показателей «дорожной» карты «Выдача разрешений на строительство и территориальное планирование в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«Развертывание системы обеспечения вызова экстренных оперативных служб по единому номеру «112» в</a:t>
                      </a:r>
                      <a:r>
                        <a:rPr lang="ru-RU" sz="1300" baseline="0" dirty="0" smtClean="0"/>
                        <a:t> Сухиничском районе Калужской области»</a:t>
                      </a:r>
                      <a:endParaRPr lang="ru-RU" sz="1300" dirty="0"/>
                    </a:p>
                  </a:txBody>
                  <a:tcPr/>
                </a:tc>
              </a:tr>
              <a:tr h="923281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«Поддержка и развитие  транспортного обслуживания населения Сухиничского района»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«Укрепление правопорядка и общественной безопасности в муниципальном районе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  <a:tr h="8829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Муниципальная программа «Развитие физической культуры и спорта на территории МР «Сухиничский район»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Муниципальная программа «Обеспечение безопасности жизнедеятельности населения МР «Сухиничский район»</a:t>
                      </a:r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85720" y="785794"/>
          <a:ext cx="857256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99592" y="188640"/>
            <a:ext cx="741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СТРУКТУРА РАСПРЕДЕЛЕНИЯ БЮДЖЕТНЫХ АССИГНОВАНИЙ НА 2020-2022 ГОДЫ</a:t>
            </a:r>
            <a:endParaRPr lang="ru-RU" sz="1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grpSp>
        <p:nvGrpSpPr>
          <p:cNvPr id="3" name="Группа 3"/>
          <p:cNvGrpSpPr/>
          <p:nvPr/>
        </p:nvGrpSpPr>
        <p:grpSpPr>
          <a:xfrm>
            <a:off x="3347864" y="2492896"/>
            <a:ext cx="2592288" cy="1103244"/>
            <a:chOff x="5797689" y="7280886"/>
            <a:chExt cx="2592288" cy="1103244"/>
          </a:xfrm>
        </p:grpSpPr>
        <p:sp>
          <p:nvSpPr>
            <p:cNvPr id="5" name="object 68"/>
            <p:cNvSpPr/>
            <p:nvPr/>
          </p:nvSpPr>
          <p:spPr>
            <a:xfrm>
              <a:off x="5797696" y="7280886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0" y="0"/>
                  </a:moveTo>
                  <a:lnTo>
                    <a:pt x="1146048" y="0"/>
                  </a:lnTo>
                  <a:lnTo>
                    <a:pt x="1146048" y="1006551"/>
                  </a:lnTo>
                  <a:lnTo>
                    <a:pt x="0" y="1006551"/>
                  </a:lnTo>
                  <a:lnTo>
                    <a:pt x="0" y="0"/>
                  </a:lnTo>
                  <a:close/>
                </a:path>
              </a:pathLst>
            </a:custGeom>
            <a:ln w="720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bject 69"/>
            <p:cNvSpPr/>
            <p:nvPr/>
          </p:nvSpPr>
          <p:spPr>
            <a:xfrm>
              <a:off x="5797689" y="7280887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1146047" y="0"/>
                  </a:moveTo>
                  <a:lnTo>
                    <a:pt x="0" y="0"/>
                  </a:lnTo>
                  <a:lnTo>
                    <a:pt x="0" y="1006551"/>
                  </a:lnTo>
                  <a:lnTo>
                    <a:pt x="1146047" y="1006551"/>
                  </a:lnTo>
                  <a:lnTo>
                    <a:pt x="1146047" y="836218"/>
                  </a:lnTo>
                  <a:lnTo>
                    <a:pt x="61950" y="836218"/>
                  </a:lnTo>
                  <a:lnTo>
                    <a:pt x="61950" y="727811"/>
                  </a:lnTo>
                  <a:lnTo>
                    <a:pt x="65111" y="710846"/>
                  </a:lnTo>
                  <a:lnTo>
                    <a:pt x="67215" y="696954"/>
                  </a:lnTo>
                  <a:lnTo>
                    <a:pt x="68406" y="685605"/>
                  </a:lnTo>
                  <a:lnTo>
                    <a:pt x="68830" y="676266"/>
                  </a:lnTo>
                  <a:lnTo>
                    <a:pt x="68631" y="668406"/>
                  </a:lnTo>
                  <a:lnTo>
                    <a:pt x="67956" y="661494"/>
                  </a:lnTo>
                  <a:lnTo>
                    <a:pt x="66948" y="654997"/>
                  </a:lnTo>
                  <a:lnTo>
                    <a:pt x="65753" y="648384"/>
                  </a:lnTo>
                  <a:lnTo>
                    <a:pt x="64516" y="641124"/>
                  </a:lnTo>
                  <a:lnTo>
                    <a:pt x="63382" y="632685"/>
                  </a:lnTo>
                  <a:lnTo>
                    <a:pt x="62497" y="622535"/>
                  </a:lnTo>
                  <a:lnTo>
                    <a:pt x="62005" y="610142"/>
                  </a:lnTo>
                  <a:lnTo>
                    <a:pt x="247802" y="603935"/>
                  </a:lnTo>
                  <a:lnTo>
                    <a:pt x="296839" y="603935"/>
                  </a:lnTo>
                  <a:lnTo>
                    <a:pt x="296934" y="603373"/>
                  </a:lnTo>
                  <a:lnTo>
                    <a:pt x="308834" y="574354"/>
                  </a:lnTo>
                  <a:lnTo>
                    <a:pt x="299727" y="569080"/>
                  </a:lnTo>
                  <a:lnTo>
                    <a:pt x="259245" y="539974"/>
                  </a:lnTo>
                  <a:lnTo>
                    <a:pt x="231757" y="509528"/>
                  </a:lnTo>
                  <a:lnTo>
                    <a:pt x="218621" y="485015"/>
                  </a:lnTo>
                  <a:lnTo>
                    <a:pt x="588517" y="480047"/>
                  </a:lnTo>
                  <a:lnTo>
                    <a:pt x="1146047" y="480047"/>
                  </a:lnTo>
                  <a:lnTo>
                    <a:pt x="1146047" y="464566"/>
                  </a:lnTo>
                  <a:lnTo>
                    <a:pt x="216827" y="464566"/>
                  </a:lnTo>
                  <a:lnTo>
                    <a:pt x="309752" y="278739"/>
                  </a:lnTo>
                  <a:lnTo>
                    <a:pt x="652904" y="278739"/>
                  </a:lnTo>
                  <a:lnTo>
                    <a:pt x="681431" y="170345"/>
                  </a:lnTo>
                  <a:lnTo>
                    <a:pt x="1146047" y="170345"/>
                  </a:lnTo>
                  <a:lnTo>
                    <a:pt x="1146047" y="0"/>
                  </a:lnTo>
                  <a:close/>
                </a:path>
                <a:path w="1146175" h="1007110">
                  <a:moveTo>
                    <a:pt x="1146047" y="603936"/>
                  </a:moveTo>
                  <a:lnTo>
                    <a:pt x="1090976" y="603936"/>
                  </a:lnTo>
                  <a:lnTo>
                    <a:pt x="1099591" y="836218"/>
                  </a:lnTo>
                  <a:lnTo>
                    <a:pt x="1146047" y="836218"/>
                  </a:lnTo>
                  <a:lnTo>
                    <a:pt x="1146047" y="603936"/>
                  </a:lnTo>
                  <a:close/>
                </a:path>
                <a:path w="1146175" h="1007110">
                  <a:moveTo>
                    <a:pt x="643644" y="593459"/>
                  </a:moveTo>
                  <a:lnTo>
                    <a:pt x="637784" y="598516"/>
                  </a:lnTo>
                  <a:lnTo>
                    <a:pt x="633865" y="603373"/>
                  </a:lnTo>
                  <a:lnTo>
                    <a:pt x="632709" y="606395"/>
                  </a:lnTo>
                  <a:lnTo>
                    <a:pt x="632620" y="607421"/>
                  </a:lnTo>
                  <a:lnTo>
                    <a:pt x="633085" y="609184"/>
                  </a:lnTo>
                  <a:lnTo>
                    <a:pt x="635019" y="610024"/>
                  </a:lnTo>
                  <a:lnTo>
                    <a:pt x="637689" y="609424"/>
                  </a:lnTo>
                  <a:lnTo>
                    <a:pt x="640484" y="607337"/>
                  </a:lnTo>
                  <a:lnTo>
                    <a:pt x="642794" y="603717"/>
                  </a:lnTo>
                  <a:lnTo>
                    <a:pt x="644008" y="598516"/>
                  </a:lnTo>
                  <a:lnTo>
                    <a:pt x="643644" y="593459"/>
                  </a:lnTo>
                  <a:close/>
                </a:path>
                <a:path w="1146175" h="1007110">
                  <a:moveTo>
                    <a:pt x="1146047" y="480047"/>
                  </a:moveTo>
                  <a:lnTo>
                    <a:pt x="882764" y="480047"/>
                  </a:lnTo>
                  <a:lnTo>
                    <a:pt x="882639" y="498352"/>
                  </a:lnTo>
                  <a:lnTo>
                    <a:pt x="882265" y="509528"/>
                  </a:lnTo>
                  <a:lnTo>
                    <a:pt x="868176" y="554115"/>
                  </a:lnTo>
                  <a:lnTo>
                    <a:pt x="859599" y="564742"/>
                  </a:lnTo>
                  <a:lnTo>
                    <a:pt x="860727" y="572808"/>
                  </a:lnTo>
                  <a:lnTo>
                    <a:pt x="861090" y="580125"/>
                  </a:lnTo>
                  <a:lnTo>
                    <a:pt x="861236" y="592452"/>
                  </a:lnTo>
                  <a:lnTo>
                    <a:pt x="861876" y="597429"/>
                  </a:lnTo>
                  <a:lnTo>
                    <a:pt x="887891" y="609805"/>
                  </a:lnTo>
                  <a:lnTo>
                    <a:pt x="900657" y="609667"/>
                  </a:lnTo>
                  <a:lnTo>
                    <a:pt x="916944" y="608620"/>
                  </a:lnTo>
                  <a:lnTo>
                    <a:pt x="937182" y="606648"/>
                  </a:lnTo>
                  <a:lnTo>
                    <a:pt x="953175" y="606056"/>
                  </a:lnTo>
                  <a:lnTo>
                    <a:pt x="1009491" y="604548"/>
                  </a:lnTo>
                  <a:lnTo>
                    <a:pt x="1146047" y="603936"/>
                  </a:lnTo>
                  <a:lnTo>
                    <a:pt x="1146047" y="480047"/>
                  </a:lnTo>
                  <a:close/>
                </a:path>
                <a:path w="1146175" h="1007110">
                  <a:moveTo>
                    <a:pt x="296839" y="603935"/>
                  </a:moveTo>
                  <a:lnTo>
                    <a:pt x="247802" y="603935"/>
                  </a:lnTo>
                  <a:lnTo>
                    <a:pt x="263424" y="604170"/>
                  </a:lnTo>
                  <a:lnTo>
                    <a:pt x="275269" y="604739"/>
                  </a:lnTo>
                  <a:lnTo>
                    <a:pt x="283871" y="605436"/>
                  </a:lnTo>
                  <a:lnTo>
                    <a:pt x="289802" y="606060"/>
                  </a:lnTo>
                  <a:lnTo>
                    <a:pt x="293479" y="606395"/>
                  </a:lnTo>
                  <a:lnTo>
                    <a:pt x="295551" y="606247"/>
                  </a:lnTo>
                  <a:lnTo>
                    <a:pt x="296480" y="605436"/>
                  </a:lnTo>
                  <a:lnTo>
                    <a:pt x="296570" y="605152"/>
                  </a:lnTo>
                  <a:lnTo>
                    <a:pt x="296839" y="603935"/>
                  </a:lnTo>
                  <a:close/>
                </a:path>
                <a:path w="1146175" h="1007110">
                  <a:moveTo>
                    <a:pt x="882764" y="480047"/>
                  </a:moveTo>
                  <a:lnTo>
                    <a:pt x="588517" y="480047"/>
                  </a:lnTo>
                  <a:lnTo>
                    <a:pt x="593586" y="491407"/>
                  </a:lnTo>
                  <a:lnTo>
                    <a:pt x="597776" y="502766"/>
                  </a:lnTo>
                  <a:lnTo>
                    <a:pt x="615932" y="548201"/>
                  </a:lnTo>
                  <a:lnTo>
                    <a:pt x="634974" y="572960"/>
                  </a:lnTo>
                  <a:lnTo>
                    <a:pt x="640709" y="583185"/>
                  </a:lnTo>
                  <a:lnTo>
                    <a:pt x="643517" y="591688"/>
                  </a:lnTo>
                  <a:lnTo>
                    <a:pt x="643644" y="593459"/>
                  </a:lnTo>
                  <a:lnTo>
                    <a:pt x="644914" y="592365"/>
                  </a:lnTo>
                  <a:lnTo>
                    <a:pt x="650455" y="588441"/>
                  </a:lnTo>
                  <a:lnTo>
                    <a:pt x="665949" y="588441"/>
                  </a:lnTo>
                  <a:lnTo>
                    <a:pt x="665949" y="572960"/>
                  </a:lnTo>
                  <a:lnTo>
                    <a:pt x="638119" y="542838"/>
                  </a:lnTo>
                  <a:lnTo>
                    <a:pt x="620459" y="498352"/>
                  </a:lnTo>
                  <a:lnTo>
                    <a:pt x="619515" y="483062"/>
                  </a:lnTo>
                  <a:lnTo>
                    <a:pt x="882764" y="480047"/>
                  </a:lnTo>
                  <a:close/>
                </a:path>
                <a:path w="1146175" h="1007110">
                  <a:moveTo>
                    <a:pt x="652904" y="278739"/>
                  </a:moveTo>
                  <a:lnTo>
                    <a:pt x="634974" y="278739"/>
                  </a:lnTo>
                  <a:lnTo>
                    <a:pt x="588517" y="464566"/>
                  </a:lnTo>
                  <a:lnTo>
                    <a:pt x="603999" y="464566"/>
                  </a:lnTo>
                  <a:lnTo>
                    <a:pt x="652904" y="278739"/>
                  </a:lnTo>
                  <a:close/>
                </a:path>
                <a:path w="1146175" h="1007110">
                  <a:moveTo>
                    <a:pt x="1146047" y="170345"/>
                  </a:moveTo>
                  <a:lnTo>
                    <a:pt x="882764" y="170345"/>
                  </a:lnTo>
                  <a:lnTo>
                    <a:pt x="876477" y="182296"/>
                  </a:lnTo>
                  <a:lnTo>
                    <a:pt x="865048" y="221753"/>
                  </a:lnTo>
                  <a:lnTo>
                    <a:pt x="862744" y="256441"/>
                  </a:lnTo>
                  <a:lnTo>
                    <a:pt x="862859" y="266092"/>
                  </a:lnTo>
                  <a:lnTo>
                    <a:pt x="867279" y="311645"/>
                  </a:lnTo>
                  <a:lnTo>
                    <a:pt x="875922" y="358944"/>
                  </a:lnTo>
                  <a:lnTo>
                    <a:pt x="886237" y="405720"/>
                  </a:lnTo>
                  <a:lnTo>
                    <a:pt x="889614" y="420925"/>
                  </a:lnTo>
                  <a:lnTo>
                    <a:pt x="892805" y="435840"/>
                  </a:lnTo>
                  <a:lnTo>
                    <a:pt x="895717" y="450406"/>
                  </a:lnTo>
                  <a:lnTo>
                    <a:pt x="898258" y="464566"/>
                  </a:lnTo>
                  <a:lnTo>
                    <a:pt x="1146047" y="464566"/>
                  </a:lnTo>
                  <a:lnTo>
                    <a:pt x="1146047" y="327464"/>
                  </a:lnTo>
                  <a:lnTo>
                    <a:pt x="928189" y="327464"/>
                  </a:lnTo>
                  <a:lnTo>
                    <a:pt x="927195" y="327020"/>
                  </a:lnTo>
                  <a:lnTo>
                    <a:pt x="925711" y="325225"/>
                  </a:lnTo>
                  <a:lnTo>
                    <a:pt x="923640" y="323154"/>
                  </a:lnTo>
                  <a:lnTo>
                    <a:pt x="922201" y="322492"/>
                  </a:lnTo>
                  <a:lnTo>
                    <a:pt x="917345" y="322492"/>
                  </a:lnTo>
                  <a:lnTo>
                    <a:pt x="903341" y="314051"/>
                  </a:lnTo>
                  <a:lnTo>
                    <a:pt x="892564" y="306250"/>
                  </a:lnTo>
                  <a:lnTo>
                    <a:pt x="884990" y="298897"/>
                  </a:lnTo>
                  <a:lnTo>
                    <a:pt x="880594" y="291802"/>
                  </a:lnTo>
                  <a:lnTo>
                    <a:pt x="879352" y="284773"/>
                  </a:lnTo>
                  <a:lnTo>
                    <a:pt x="881240" y="277619"/>
                  </a:lnTo>
                  <a:lnTo>
                    <a:pt x="886232" y="270148"/>
                  </a:lnTo>
                  <a:lnTo>
                    <a:pt x="894306" y="262171"/>
                  </a:lnTo>
                  <a:lnTo>
                    <a:pt x="905437" y="253495"/>
                  </a:lnTo>
                  <a:lnTo>
                    <a:pt x="918048" y="253495"/>
                  </a:lnTo>
                  <a:lnTo>
                    <a:pt x="920376" y="252403"/>
                  </a:lnTo>
                  <a:lnTo>
                    <a:pt x="923402" y="250265"/>
                  </a:lnTo>
                  <a:lnTo>
                    <a:pt x="925646" y="248715"/>
                  </a:lnTo>
                  <a:lnTo>
                    <a:pt x="927225" y="248637"/>
                  </a:lnTo>
                  <a:lnTo>
                    <a:pt x="1146047" y="248637"/>
                  </a:lnTo>
                  <a:lnTo>
                    <a:pt x="1146047" y="170345"/>
                  </a:lnTo>
                  <a:close/>
                </a:path>
                <a:path w="1146175" h="1007110">
                  <a:moveTo>
                    <a:pt x="1146047" y="248637"/>
                  </a:moveTo>
                  <a:lnTo>
                    <a:pt x="927225" y="248637"/>
                  </a:lnTo>
                  <a:lnTo>
                    <a:pt x="928255" y="250918"/>
                  </a:lnTo>
                  <a:lnTo>
                    <a:pt x="928854" y="256441"/>
                  </a:lnTo>
                  <a:lnTo>
                    <a:pt x="929119" y="265392"/>
                  </a:lnTo>
                  <a:lnTo>
                    <a:pt x="929224" y="296033"/>
                  </a:lnTo>
                  <a:lnTo>
                    <a:pt x="929103" y="319998"/>
                  </a:lnTo>
                  <a:lnTo>
                    <a:pt x="928793" y="325482"/>
                  </a:lnTo>
                  <a:lnTo>
                    <a:pt x="928189" y="327464"/>
                  </a:lnTo>
                  <a:lnTo>
                    <a:pt x="1146047" y="327464"/>
                  </a:lnTo>
                  <a:lnTo>
                    <a:pt x="1146047" y="248637"/>
                  </a:lnTo>
                  <a:close/>
                </a:path>
                <a:path w="1146175" h="1007110">
                  <a:moveTo>
                    <a:pt x="920884" y="321885"/>
                  </a:moveTo>
                  <a:lnTo>
                    <a:pt x="917345" y="322492"/>
                  </a:lnTo>
                  <a:lnTo>
                    <a:pt x="922201" y="322492"/>
                  </a:lnTo>
                  <a:lnTo>
                    <a:pt x="920884" y="321885"/>
                  </a:lnTo>
                  <a:close/>
                </a:path>
                <a:path w="1146175" h="1007110">
                  <a:moveTo>
                    <a:pt x="918048" y="253495"/>
                  </a:moveTo>
                  <a:lnTo>
                    <a:pt x="905437" y="253495"/>
                  </a:lnTo>
                  <a:lnTo>
                    <a:pt x="911510" y="254903"/>
                  </a:lnTo>
                  <a:lnTo>
                    <a:pt x="916451" y="254244"/>
                  </a:lnTo>
                  <a:lnTo>
                    <a:pt x="918048" y="253495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bject 70"/>
            <p:cNvSpPr/>
            <p:nvPr/>
          </p:nvSpPr>
          <p:spPr>
            <a:xfrm>
              <a:off x="6448152" y="7497686"/>
              <a:ext cx="201930" cy="201295"/>
            </a:xfrm>
            <a:custGeom>
              <a:avLst/>
              <a:gdLst/>
              <a:ahLst/>
              <a:cxnLst/>
              <a:rect l="l" t="t" r="r" b="b"/>
              <a:pathLst>
                <a:path w="201929" h="201295">
                  <a:moveTo>
                    <a:pt x="154876" y="0"/>
                  </a:moveTo>
                  <a:lnTo>
                    <a:pt x="46456" y="0"/>
                  </a:lnTo>
                  <a:lnTo>
                    <a:pt x="0" y="201307"/>
                  </a:lnTo>
                  <a:lnTo>
                    <a:pt x="201333" y="201307"/>
                  </a:lnTo>
                  <a:lnTo>
                    <a:pt x="154876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bject 71"/>
            <p:cNvSpPr/>
            <p:nvPr/>
          </p:nvSpPr>
          <p:spPr>
            <a:xfrm>
              <a:off x="6541080" y="7942808"/>
              <a:ext cx="309880" cy="66040"/>
            </a:xfrm>
            <a:custGeom>
              <a:avLst/>
              <a:gdLst/>
              <a:ahLst/>
              <a:cxnLst/>
              <a:rect l="l" t="t" r="r" b="b"/>
              <a:pathLst>
                <a:path w="309879" h="66039">
                  <a:moveTo>
                    <a:pt x="0" y="3955"/>
                  </a:moveTo>
                  <a:lnTo>
                    <a:pt x="15481" y="65893"/>
                  </a:lnTo>
                  <a:lnTo>
                    <a:pt x="309740" y="65893"/>
                  </a:lnTo>
                  <a:lnTo>
                    <a:pt x="309740" y="59919"/>
                  </a:lnTo>
                  <a:lnTo>
                    <a:pt x="49996" y="59919"/>
                  </a:lnTo>
                  <a:lnTo>
                    <a:pt x="31892" y="54432"/>
                  </a:lnTo>
                  <a:lnTo>
                    <a:pt x="20772" y="46855"/>
                  </a:lnTo>
                  <a:lnTo>
                    <a:pt x="15078" y="37901"/>
                  </a:lnTo>
                  <a:lnTo>
                    <a:pt x="13254" y="28278"/>
                  </a:lnTo>
                  <a:lnTo>
                    <a:pt x="13743" y="18699"/>
                  </a:lnTo>
                  <a:lnTo>
                    <a:pt x="14987" y="9874"/>
                  </a:lnTo>
                  <a:lnTo>
                    <a:pt x="0" y="3955"/>
                  </a:lnTo>
                  <a:close/>
                </a:path>
                <a:path w="309879" h="66039">
                  <a:moveTo>
                    <a:pt x="93893" y="0"/>
                  </a:moveTo>
                  <a:lnTo>
                    <a:pt x="58757" y="15706"/>
                  </a:lnTo>
                  <a:lnTo>
                    <a:pt x="57222" y="29595"/>
                  </a:lnTo>
                  <a:lnTo>
                    <a:pt x="56848" y="35006"/>
                  </a:lnTo>
                  <a:lnTo>
                    <a:pt x="56166" y="40767"/>
                  </a:lnTo>
                  <a:lnTo>
                    <a:pt x="54948" y="46856"/>
                  </a:lnTo>
                  <a:lnTo>
                    <a:pt x="52967" y="53247"/>
                  </a:lnTo>
                  <a:lnTo>
                    <a:pt x="49996" y="59919"/>
                  </a:lnTo>
                  <a:lnTo>
                    <a:pt x="309740" y="59919"/>
                  </a:lnTo>
                  <a:lnTo>
                    <a:pt x="309740" y="3955"/>
                  </a:lnTo>
                  <a:lnTo>
                    <a:pt x="157104" y="3955"/>
                  </a:lnTo>
                  <a:lnTo>
                    <a:pt x="137226" y="1966"/>
                  </a:lnTo>
                  <a:lnTo>
                    <a:pt x="120215" y="659"/>
                  </a:lnTo>
                  <a:lnTo>
                    <a:pt x="105847" y="12"/>
                  </a:lnTo>
                  <a:lnTo>
                    <a:pt x="93893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bject 72"/>
            <p:cNvSpPr/>
            <p:nvPr/>
          </p:nvSpPr>
          <p:spPr>
            <a:xfrm>
              <a:off x="6676717" y="7529013"/>
              <a:ext cx="50165" cy="79375"/>
            </a:xfrm>
            <a:custGeom>
              <a:avLst/>
              <a:gdLst/>
              <a:ahLst/>
              <a:cxnLst/>
              <a:rect l="l" t="t" r="r" b="b"/>
              <a:pathLst>
                <a:path w="50165" h="79375">
                  <a:moveTo>
                    <a:pt x="49964" y="73875"/>
                  </a:moveTo>
                  <a:lnTo>
                    <a:pt x="42379" y="73875"/>
                  </a:lnTo>
                  <a:lnTo>
                    <a:pt x="45013" y="75357"/>
                  </a:lnTo>
                  <a:lnTo>
                    <a:pt x="46977" y="77458"/>
                  </a:lnTo>
                  <a:lnTo>
                    <a:pt x="48372" y="79100"/>
                  </a:lnTo>
                  <a:lnTo>
                    <a:pt x="49293" y="79210"/>
                  </a:lnTo>
                  <a:lnTo>
                    <a:pt x="49840" y="76710"/>
                  </a:lnTo>
                  <a:lnTo>
                    <a:pt x="49964" y="73875"/>
                  </a:lnTo>
                  <a:close/>
                </a:path>
                <a:path w="50165" h="79375">
                  <a:moveTo>
                    <a:pt x="35089" y="0"/>
                  </a:moveTo>
                  <a:lnTo>
                    <a:pt x="4771" y="25371"/>
                  </a:lnTo>
                  <a:lnTo>
                    <a:pt x="0" y="40118"/>
                  </a:lnTo>
                  <a:lnTo>
                    <a:pt x="2239" y="47478"/>
                  </a:lnTo>
                  <a:lnTo>
                    <a:pt x="7557" y="55113"/>
                  </a:lnTo>
                  <a:lnTo>
                    <a:pt x="15953" y="63235"/>
                  </a:lnTo>
                  <a:lnTo>
                    <a:pt x="27423" y="72057"/>
                  </a:lnTo>
                  <a:lnTo>
                    <a:pt x="34716" y="77067"/>
                  </a:lnTo>
                  <a:lnTo>
                    <a:pt x="38980" y="74087"/>
                  </a:lnTo>
                  <a:lnTo>
                    <a:pt x="42379" y="73875"/>
                  </a:lnTo>
                  <a:lnTo>
                    <a:pt x="49964" y="73875"/>
                  </a:lnTo>
                  <a:lnTo>
                    <a:pt x="50043" y="72057"/>
                  </a:lnTo>
                  <a:lnTo>
                    <a:pt x="49970" y="14253"/>
                  </a:lnTo>
                  <a:lnTo>
                    <a:pt x="49648" y="7254"/>
                  </a:lnTo>
                  <a:lnTo>
                    <a:pt x="49098" y="3147"/>
                  </a:lnTo>
                  <a:lnTo>
                    <a:pt x="41460" y="3147"/>
                  </a:lnTo>
                  <a:lnTo>
                    <a:pt x="38563" y="2472"/>
                  </a:lnTo>
                  <a:lnTo>
                    <a:pt x="35089" y="0"/>
                  </a:lnTo>
                  <a:close/>
                </a:path>
                <a:path w="50165" h="79375">
                  <a:moveTo>
                    <a:pt x="47208" y="1135"/>
                  </a:moveTo>
                  <a:lnTo>
                    <a:pt x="45730" y="1803"/>
                  </a:lnTo>
                  <a:lnTo>
                    <a:pt x="43831" y="2698"/>
                  </a:lnTo>
                  <a:lnTo>
                    <a:pt x="41460" y="3147"/>
                  </a:lnTo>
                  <a:lnTo>
                    <a:pt x="49098" y="3147"/>
                  </a:lnTo>
                  <a:lnTo>
                    <a:pt x="48319" y="1371"/>
                  </a:lnTo>
                  <a:lnTo>
                    <a:pt x="47208" y="1135"/>
                  </a:lnTo>
                  <a:close/>
                </a:path>
              </a:pathLst>
            </a:custGeom>
            <a:solidFill>
              <a:srgbClr val="F7F7F2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bject 73"/>
            <p:cNvSpPr/>
            <p:nvPr/>
          </p:nvSpPr>
          <p:spPr>
            <a:xfrm>
              <a:off x="5906099" y="7946763"/>
              <a:ext cx="278765" cy="62230"/>
            </a:xfrm>
            <a:custGeom>
              <a:avLst/>
              <a:gdLst/>
              <a:ahLst/>
              <a:cxnLst/>
              <a:rect l="l" t="t" r="r" b="b"/>
              <a:pathLst>
                <a:path w="278764" h="62229">
                  <a:moveTo>
                    <a:pt x="0" y="0"/>
                  </a:moveTo>
                  <a:lnTo>
                    <a:pt x="278765" y="0"/>
                  </a:lnTo>
                  <a:lnTo>
                    <a:pt x="278765" y="61937"/>
                  </a:lnTo>
                  <a:lnTo>
                    <a:pt x="0" y="61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bject 74"/>
            <p:cNvSpPr/>
            <p:nvPr/>
          </p:nvSpPr>
          <p:spPr>
            <a:xfrm>
              <a:off x="6231335" y="7946763"/>
              <a:ext cx="290195" cy="66675"/>
            </a:xfrm>
            <a:custGeom>
              <a:avLst/>
              <a:gdLst/>
              <a:ahLst/>
              <a:cxnLst/>
              <a:rect l="l" t="t" r="r" b="b"/>
              <a:pathLst>
                <a:path w="290195" h="66675">
                  <a:moveTo>
                    <a:pt x="0" y="0"/>
                  </a:moveTo>
                  <a:lnTo>
                    <a:pt x="290004" y="0"/>
                  </a:lnTo>
                  <a:lnTo>
                    <a:pt x="290004" y="66205"/>
                  </a:lnTo>
                  <a:lnTo>
                    <a:pt x="0" y="66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object 75"/>
            <p:cNvSpPr/>
            <p:nvPr/>
          </p:nvSpPr>
          <p:spPr>
            <a:xfrm>
              <a:off x="6556565" y="7946763"/>
              <a:ext cx="294640" cy="62230"/>
            </a:xfrm>
            <a:custGeom>
              <a:avLst/>
              <a:gdLst/>
              <a:ahLst/>
              <a:cxnLst/>
              <a:rect l="l" t="t" r="r" b="b"/>
              <a:pathLst>
                <a:path w="294640" h="62229">
                  <a:moveTo>
                    <a:pt x="0" y="0"/>
                  </a:moveTo>
                  <a:lnTo>
                    <a:pt x="294259" y="0"/>
                  </a:lnTo>
                  <a:lnTo>
                    <a:pt x="294259" y="61937"/>
                  </a:lnTo>
                  <a:lnTo>
                    <a:pt x="0" y="61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object 82"/>
            <p:cNvSpPr txBox="1"/>
            <p:nvPr/>
          </p:nvSpPr>
          <p:spPr>
            <a:xfrm>
              <a:off x="6943872" y="7288958"/>
              <a:ext cx="1446105" cy="109517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Национальная экономика (сельское хозяйство, дорожное хозяйство, транспорт</a:t>
              </a:r>
              <a:endParaRPr sz="11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ts val="1110"/>
                </a:lnSpc>
              </a:pP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лесное </a:t>
              </a:r>
              <a:r>
                <a:rPr sz="1100" dirty="0" err="1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хозяйство</a:t>
              </a: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100" dirty="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ts val="1110"/>
                </a:lnSpc>
              </a:pPr>
              <a:r>
                <a:rPr sz="11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и </a:t>
              </a: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т.д.)</a:t>
              </a:r>
              <a:endParaRPr sz="1100" dirty="0">
                <a:latin typeface="Times New Roman" pitchFamily="18" charset="0"/>
                <a:cs typeface="Times New Roman" pitchFamily="18" charset="0"/>
              </a:endParaRPr>
            </a:p>
            <a:p>
              <a:pPr marL="17145" algn="ctr">
                <a:lnSpc>
                  <a:spcPct val="100000"/>
                </a:lnSpc>
                <a:spcBef>
                  <a:spcPts val="509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48735,7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467544" y="908720"/>
            <a:ext cx="2016224" cy="1005840"/>
            <a:chOff x="4722713" y="4508585"/>
            <a:chExt cx="2016224" cy="1005840"/>
          </a:xfrm>
        </p:grpSpPr>
        <p:sp>
          <p:nvSpPr>
            <p:cNvPr id="15" name="object 61"/>
            <p:cNvSpPr/>
            <p:nvPr/>
          </p:nvSpPr>
          <p:spPr>
            <a:xfrm>
              <a:off x="4722713" y="4508585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20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20" y="1005840"/>
                  </a:lnTo>
                  <a:lnTo>
                    <a:pt x="1145120" y="935046"/>
                  </a:lnTo>
                  <a:lnTo>
                    <a:pt x="582524" y="935046"/>
                  </a:lnTo>
                  <a:lnTo>
                    <a:pt x="562420" y="932908"/>
                  </a:lnTo>
                  <a:lnTo>
                    <a:pt x="521930" y="905488"/>
                  </a:lnTo>
                  <a:lnTo>
                    <a:pt x="504835" y="847777"/>
                  </a:lnTo>
                  <a:lnTo>
                    <a:pt x="502413" y="793249"/>
                  </a:lnTo>
                  <a:lnTo>
                    <a:pt x="502989" y="761343"/>
                  </a:lnTo>
                  <a:lnTo>
                    <a:pt x="504355" y="726419"/>
                  </a:lnTo>
                  <a:lnTo>
                    <a:pt x="506208" y="688535"/>
                  </a:lnTo>
                  <a:lnTo>
                    <a:pt x="508247" y="647750"/>
                  </a:lnTo>
                  <a:lnTo>
                    <a:pt x="510169" y="604122"/>
                  </a:lnTo>
                  <a:lnTo>
                    <a:pt x="511674" y="557708"/>
                  </a:lnTo>
                  <a:lnTo>
                    <a:pt x="512460" y="508567"/>
                  </a:lnTo>
                  <a:lnTo>
                    <a:pt x="512225" y="456757"/>
                  </a:lnTo>
                  <a:lnTo>
                    <a:pt x="510667" y="402336"/>
                  </a:lnTo>
                  <a:lnTo>
                    <a:pt x="461130" y="402079"/>
                  </a:lnTo>
                  <a:lnTo>
                    <a:pt x="447200" y="401727"/>
                  </a:lnTo>
                  <a:lnTo>
                    <a:pt x="399831" y="397471"/>
                  </a:lnTo>
                  <a:lnTo>
                    <a:pt x="357613" y="385917"/>
                  </a:lnTo>
                  <a:lnTo>
                    <a:pt x="309499" y="247586"/>
                  </a:lnTo>
                  <a:lnTo>
                    <a:pt x="92849" y="232117"/>
                  </a:lnTo>
                  <a:lnTo>
                    <a:pt x="235638" y="158844"/>
                  </a:lnTo>
                  <a:lnTo>
                    <a:pt x="275028" y="139156"/>
                  </a:lnTo>
                  <a:lnTo>
                    <a:pt x="313583" y="120443"/>
                  </a:lnTo>
                  <a:lnTo>
                    <a:pt x="349631" y="103726"/>
                  </a:lnTo>
                  <a:lnTo>
                    <a:pt x="395347" y="84627"/>
                  </a:lnTo>
                  <a:lnTo>
                    <a:pt x="417817" y="77368"/>
                  </a:lnTo>
                  <a:lnTo>
                    <a:pt x="1145120" y="77368"/>
                  </a:lnTo>
                  <a:lnTo>
                    <a:pt x="1145120" y="0"/>
                  </a:lnTo>
                  <a:close/>
                </a:path>
                <a:path w="1145539" h="1005839">
                  <a:moveTo>
                    <a:pt x="1145120" y="309486"/>
                  </a:moveTo>
                  <a:lnTo>
                    <a:pt x="974902" y="309486"/>
                  </a:lnTo>
                  <a:lnTo>
                    <a:pt x="974902" y="835621"/>
                  </a:lnTo>
                  <a:lnTo>
                    <a:pt x="634453" y="928471"/>
                  </a:lnTo>
                  <a:lnTo>
                    <a:pt x="606435" y="933587"/>
                  </a:lnTo>
                  <a:lnTo>
                    <a:pt x="582524" y="935046"/>
                  </a:lnTo>
                  <a:lnTo>
                    <a:pt x="1145120" y="935046"/>
                  </a:lnTo>
                  <a:lnTo>
                    <a:pt x="1145120" y="309486"/>
                  </a:lnTo>
                  <a:close/>
                </a:path>
                <a:path w="1145539" h="1005839">
                  <a:moveTo>
                    <a:pt x="1145120" y="77368"/>
                  </a:moveTo>
                  <a:lnTo>
                    <a:pt x="417817" y="77368"/>
                  </a:lnTo>
                  <a:lnTo>
                    <a:pt x="431101" y="77596"/>
                  </a:lnTo>
                  <a:lnTo>
                    <a:pt x="447496" y="78265"/>
                  </a:lnTo>
                  <a:lnTo>
                    <a:pt x="511628" y="82687"/>
                  </a:lnTo>
                  <a:lnTo>
                    <a:pt x="563126" y="87415"/>
                  </a:lnTo>
                  <a:lnTo>
                    <a:pt x="618153" y="93350"/>
                  </a:lnTo>
                  <a:lnTo>
                    <a:pt x="673737" y="100306"/>
                  </a:lnTo>
                  <a:lnTo>
                    <a:pt x="726908" y="108097"/>
                  </a:lnTo>
                  <a:lnTo>
                    <a:pt x="774694" y="116539"/>
                  </a:lnTo>
                  <a:lnTo>
                    <a:pt x="814124" y="125445"/>
                  </a:lnTo>
                  <a:lnTo>
                    <a:pt x="851103" y="139268"/>
                  </a:lnTo>
                  <a:lnTo>
                    <a:pt x="839743" y="142443"/>
                  </a:lnTo>
                  <a:lnTo>
                    <a:pt x="828384" y="146250"/>
                  </a:lnTo>
                  <a:lnTo>
                    <a:pt x="782947" y="166516"/>
                  </a:lnTo>
                  <a:lnTo>
                    <a:pt x="748870" y="185219"/>
                  </a:lnTo>
                  <a:lnTo>
                    <a:pt x="703433" y="211554"/>
                  </a:lnTo>
                  <a:lnTo>
                    <a:pt x="692074" y="217962"/>
                  </a:lnTo>
                  <a:lnTo>
                    <a:pt x="680714" y="224172"/>
                  </a:lnTo>
                  <a:lnTo>
                    <a:pt x="669355" y="230121"/>
                  </a:lnTo>
                  <a:lnTo>
                    <a:pt x="654114" y="239468"/>
                  </a:lnTo>
                  <a:lnTo>
                    <a:pt x="624966" y="265140"/>
                  </a:lnTo>
                  <a:lnTo>
                    <a:pt x="611956" y="303598"/>
                  </a:lnTo>
                  <a:lnTo>
                    <a:pt x="611550" y="318855"/>
                  </a:lnTo>
                  <a:lnTo>
                    <a:pt x="611064" y="326695"/>
                  </a:lnTo>
                  <a:lnTo>
                    <a:pt x="592681" y="370385"/>
                  </a:lnTo>
                  <a:lnTo>
                    <a:pt x="557085" y="402336"/>
                  </a:lnTo>
                  <a:lnTo>
                    <a:pt x="574006" y="399567"/>
                  </a:lnTo>
                  <a:lnTo>
                    <a:pt x="611469" y="391662"/>
                  </a:lnTo>
                  <a:lnTo>
                    <a:pt x="652832" y="381297"/>
                  </a:lnTo>
                  <a:lnTo>
                    <a:pt x="789178" y="343797"/>
                  </a:lnTo>
                  <a:lnTo>
                    <a:pt x="812227" y="337710"/>
                  </a:lnTo>
                  <a:lnTo>
                    <a:pt x="857352" y="326615"/>
                  </a:lnTo>
                  <a:lnTo>
                    <a:pt x="900249" y="317656"/>
                  </a:lnTo>
                  <a:lnTo>
                    <a:pt x="939804" y="311668"/>
                  </a:lnTo>
                  <a:lnTo>
                    <a:pt x="974902" y="309486"/>
                  </a:lnTo>
                  <a:lnTo>
                    <a:pt x="1145120" y="309486"/>
                  </a:lnTo>
                  <a:lnTo>
                    <a:pt x="1145120" y="77368"/>
                  </a:lnTo>
                  <a:close/>
                </a:path>
              </a:pathLst>
            </a:custGeom>
            <a:solidFill>
              <a:srgbClr val="B03C41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object 80"/>
            <p:cNvSpPr txBox="1"/>
            <p:nvPr/>
          </p:nvSpPr>
          <p:spPr>
            <a:xfrm>
              <a:off x="5868633" y="4810168"/>
              <a:ext cx="870304" cy="43345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L="8255" algn="ctr">
                <a:lnSpc>
                  <a:spcPct val="100000"/>
                </a:lnSpc>
                <a:spcBef>
                  <a:spcPts val="459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402934,2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6"/>
          <p:cNvGrpSpPr/>
          <p:nvPr/>
        </p:nvGrpSpPr>
        <p:grpSpPr>
          <a:xfrm>
            <a:off x="3491880" y="908720"/>
            <a:ext cx="1944216" cy="1004569"/>
            <a:chOff x="4730377" y="5761911"/>
            <a:chExt cx="1944216" cy="1004569"/>
          </a:xfrm>
        </p:grpSpPr>
        <p:sp>
          <p:nvSpPr>
            <p:cNvPr id="18" name="object 65"/>
            <p:cNvSpPr/>
            <p:nvPr/>
          </p:nvSpPr>
          <p:spPr>
            <a:xfrm>
              <a:off x="4730377" y="5761911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70">
                  <a:moveTo>
                    <a:pt x="1145108" y="0"/>
                  </a:moveTo>
                  <a:lnTo>
                    <a:pt x="0" y="0"/>
                  </a:lnTo>
                  <a:lnTo>
                    <a:pt x="0" y="1004570"/>
                  </a:lnTo>
                  <a:lnTo>
                    <a:pt x="1145108" y="1004570"/>
                  </a:lnTo>
                  <a:lnTo>
                    <a:pt x="1145108" y="900430"/>
                  </a:lnTo>
                  <a:lnTo>
                    <a:pt x="656727" y="900430"/>
                  </a:lnTo>
                  <a:lnTo>
                    <a:pt x="637661" y="899160"/>
                  </a:lnTo>
                  <a:lnTo>
                    <a:pt x="618972" y="896620"/>
                  </a:lnTo>
                  <a:lnTo>
                    <a:pt x="620093" y="885190"/>
                  </a:lnTo>
                  <a:lnTo>
                    <a:pt x="623306" y="873760"/>
                  </a:lnTo>
                  <a:lnTo>
                    <a:pt x="623870" y="872490"/>
                  </a:lnTo>
                  <a:lnTo>
                    <a:pt x="516331" y="872490"/>
                  </a:lnTo>
                  <a:lnTo>
                    <a:pt x="454063" y="866140"/>
                  </a:lnTo>
                  <a:lnTo>
                    <a:pt x="429156" y="861060"/>
                  </a:lnTo>
                  <a:lnTo>
                    <a:pt x="416703" y="859790"/>
                  </a:lnTo>
                  <a:lnTo>
                    <a:pt x="360559" y="848360"/>
                  </a:lnTo>
                  <a:lnTo>
                    <a:pt x="343811" y="845820"/>
                  </a:lnTo>
                  <a:lnTo>
                    <a:pt x="328928" y="842010"/>
                  </a:lnTo>
                  <a:lnTo>
                    <a:pt x="315740" y="836930"/>
                  </a:lnTo>
                  <a:lnTo>
                    <a:pt x="304075" y="833120"/>
                  </a:lnTo>
                  <a:lnTo>
                    <a:pt x="293761" y="828040"/>
                  </a:lnTo>
                  <a:lnTo>
                    <a:pt x="262597" y="797560"/>
                  </a:lnTo>
                  <a:lnTo>
                    <a:pt x="245020" y="763270"/>
                  </a:lnTo>
                  <a:lnTo>
                    <a:pt x="233493" y="730250"/>
                  </a:lnTo>
                  <a:lnTo>
                    <a:pt x="784674" y="730250"/>
                  </a:lnTo>
                  <a:lnTo>
                    <a:pt x="787081" y="727710"/>
                  </a:lnTo>
                  <a:lnTo>
                    <a:pt x="797629" y="717550"/>
                  </a:lnTo>
                  <a:lnTo>
                    <a:pt x="804988" y="711200"/>
                  </a:lnTo>
                  <a:lnTo>
                    <a:pt x="510654" y="711200"/>
                  </a:lnTo>
                  <a:lnTo>
                    <a:pt x="510654" y="695960"/>
                  </a:lnTo>
                  <a:lnTo>
                    <a:pt x="247586" y="695960"/>
                  </a:lnTo>
                  <a:lnTo>
                    <a:pt x="225513" y="687070"/>
                  </a:lnTo>
                  <a:lnTo>
                    <a:pt x="202501" y="655320"/>
                  </a:lnTo>
                  <a:lnTo>
                    <a:pt x="197380" y="643890"/>
                  </a:lnTo>
                  <a:lnTo>
                    <a:pt x="180135" y="598170"/>
                  </a:lnTo>
                  <a:lnTo>
                    <a:pt x="167661" y="553720"/>
                  </a:lnTo>
                  <a:lnTo>
                    <a:pt x="161628" y="532130"/>
                  </a:lnTo>
                  <a:lnTo>
                    <a:pt x="157843" y="519430"/>
                  </a:lnTo>
                  <a:lnTo>
                    <a:pt x="152715" y="509270"/>
                  </a:lnTo>
                  <a:lnTo>
                    <a:pt x="147729" y="497840"/>
                  </a:lnTo>
                  <a:lnTo>
                    <a:pt x="142978" y="486410"/>
                  </a:lnTo>
                  <a:lnTo>
                    <a:pt x="138555" y="476250"/>
                  </a:lnTo>
                  <a:lnTo>
                    <a:pt x="134556" y="464820"/>
                  </a:lnTo>
                  <a:lnTo>
                    <a:pt x="124658" y="421640"/>
                  </a:lnTo>
                  <a:lnTo>
                    <a:pt x="124177" y="411480"/>
                  </a:lnTo>
                  <a:lnTo>
                    <a:pt x="124682" y="401320"/>
                  </a:lnTo>
                  <a:lnTo>
                    <a:pt x="138429" y="363220"/>
                  </a:lnTo>
                  <a:lnTo>
                    <a:pt x="175440" y="330200"/>
                  </a:lnTo>
                  <a:lnTo>
                    <a:pt x="523416" y="330200"/>
                  </a:lnTo>
                  <a:lnTo>
                    <a:pt x="521946" y="323850"/>
                  </a:lnTo>
                  <a:lnTo>
                    <a:pt x="216636" y="323850"/>
                  </a:lnTo>
                  <a:lnTo>
                    <a:pt x="217665" y="314960"/>
                  </a:lnTo>
                  <a:lnTo>
                    <a:pt x="232359" y="270510"/>
                  </a:lnTo>
                  <a:lnTo>
                    <a:pt x="250899" y="229870"/>
                  </a:lnTo>
                  <a:lnTo>
                    <a:pt x="275566" y="185420"/>
                  </a:lnTo>
                  <a:lnTo>
                    <a:pt x="305619" y="142240"/>
                  </a:lnTo>
                  <a:lnTo>
                    <a:pt x="340313" y="104140"/>
                  </a:lnTo>
                  <a:lnTo>
                    <a:pt x="378907" y="73660"/>
                  </a:lnTo>
                  <a:lnTo>
                    <a:pt x="420657" y="55880"/>
                  </a:lnTo>
                  <a:lnTo>
                    <a:pt x="442483" y="53340"/>
                  </a:lnTo>
                  <a:lnTo>
                    <a:pt x="1145108" y="53340"/>
                  </a:lnTo>
                  <a:lnTo>
                    <a:pt x="1145108" y="0"/>
                  </a:lnTo>
                  <a:close/>
                </a:path>
                <a:path w="1145539" h="1004570">
                  <a:moveTo>
                    <a:pt x="1145108" y="633730"/>
                  </a:moveTo>
                  <a:lnTo>
                    <a:pt x="928288" y="633730"/>
                  </a:lnTo>
                  <a:lnTo>
                    <a:pt x="925255" y="650240"/>
                  </a:lnTo>
                  <a:lnTo>
                    <a:pt x="921609" y="664210"/>
                  </a:lnTo>
                  <a:lnTo>
                    <a:pt x="907372" y="702310"/>
                  </a:lnTo>
                  <a:lnTo>
                    <a:pt x="882135" y="742950"/>
                  </a:lnTo>
                  <a:lnTo>
                    <a:pt x="874965" y="753110"/>
                  </a:lnTo>
                  <a:lnTo>
                    <a:pt x="867530" y="762000"/>
                  </a:lnTo>
                  <a:lnTo>
                    <a:pt x="859866" y="770890"/>
                  </a:lnTo>
                  <a:lnTo>
                    <a:pt x="844007" y="789940"/>
                  </a:lnTo>
                  <a:lnTo>
                    <a:pt x="835890" y="800100"/>
                  </a:lnTo>
                  <a:lnTo>
                    <a:pt x="827699" y="810260"/>
                  </a:lnTo>
                  <a:lnTo>
                    <a:pt x="817220" y="820420"/>
                  </a:lnTo>
                  <a:lnTo>
                    <a:pt x="807724" y="830580"/>
                  </a:lnTo>
                  <a:lnTo>
                    <a:pt x="790935" y="849630"/>
                  </a:lnTo>
                  <a:lnTo>
                    <a:pt x="783270" y="858520"/>
                  </a:lnTo>
                  <a:lnTo>
                    <a:pt x="775844" y="866140"/>
                  </a:lnTo>
                  <a:lnTo>
                    <a:pt x="744807" y="889000"/>
                  </a:lnTo>
                  <a:lnTo>
                    <a:pt x="702712" y="899160"/>
                  </a:lnTo>
                  <a:lnTo>
                    <a:pt x="689067" y="900430"/>
                  </a:lnTo>
                  <a:lnTo>
                    <a:pt x="1145108" y="900430"/>
                  </a:lnTo>
                  <a:lnTo>
                    <a:pt x="1145108" y="633730"/>
                  </a:lnTo>
                  <a:close/>
                </a:path>
                <a:path w="1145539" h="1004570">
                  <a:moveTo>
                    <a:pt x="784674" y="730250"/>
                  </a:moveTo>
                  <a:lnTo>
                    <a:pt x="261017" y="730250"/>
                  </a:lnTo>
                  <a:lnTo>
                    <a:pt x="274717" y="731520"/>
                  </a:lnTo>
                  <a:lnTo>
                    <a:pt x="288320" y="734060"/>
                  </a:lnTo>
                  <a:lnTo>
                    <a:pt x="301782" y="735330"/>
                  </a:lnTo>
                  <a:lnTo>
                    <a:pt x="315061" y="737870"/>
                  </a:lnTo>
                  <a:lnTo>
                    <a:pt x="353373" y="749300"/>
                  </a:lnTo>
                  <a:lnTo>
                    <a:pt x="365493" y="754380"/>
                  </a:lnTo>
                  <a:lnTo>
                    <a:pt x="377217" y="758190"/>
                  </a:lnTo>
                  <a:lnTo>
                    <a:pt x="388503" y="763270"/>
                  </a:lnTo>
                  <a:lnTo>
                    <a:pt x="399306" y="768350"/>
                  </a:lnTo>
                  <a:lnTo>
                    <a:pt x="409586" y="774700"/>
                  </a:lnTo>
                  <a:lnTo>
                    <a:pt x="419299" y="779780"/>
                  </a:lnTo>
                  <a:lnTo>
                    <a:pt x="428403" y="784860"/>
                  </a:lnTo>
                  <a:lnTo>
                    <a:pt x="452402" y="791210"/>
                  </a:lnTo>
                  <a:lnTo>
                    <a:pt x="473673" y="797560"/>
                  </a:lnTo>
                  <a:lnTo>
                    <a:pt x="492437" y="802640"/>
                  </a:lnTo>
                  <a:lnTo>
                    <a:pt x="508914" y="806450"/>
                  </a:lnTo>
                  <a:lnTo>
                    <a:pt x="523326" y="810260"/>
                  </a:lnTo>
                  <a:lnTo>
                    <a:pt x="535893" y="815340"/>
                  </a:lnTo>
                  <a:lnTo>
                    <a:pt x="546836" y="819150"/>
                  </a:lnTo>
                  <a:lnTo>
                    <a:pt x="556376" y="822960"/>
                  </a:lnTo>
                  <a:lnTo>
                    <a:pt x="590764" y="848360"/>
                  </a:lnTo>
                  <a:lnTo>
                    <a:pt x="602431" y="864870"/>
                  </a:lnTo>
                  <a:lnTo>
                    <a:pt x="603503" y="866140"/>
                  </a:lnTo>
                  <a:lnTo>
                    <a:pt x="591051" y="868680"/>
                  </a:lnTo>
                  <a:lnTo>
                    <a:pt x="553692" y="872490"/>
                  </a:lnTo>
                  <a:lnTo>
                    <a:pt x="623870" y="872490"/>
                  </a:lnTo>
                  <a:lnTo>
                    <a:pt x="652599" y="831850"/>
                  </a:lnTo>
                  <a:lnTo>
                    <a:pt x="685560" y="805180"/>
                  </a:lnTo>
                  <a:lnTo>
                    <a:pt x="721222" y="781050"/>
                  </a:lnTo>
                  <a:lnTo>
                    <a:pt x="753537" y="760730"/>
                  </a:lnTo>
                  <a:lnTo>
                    <a:pt x="776246" y="739140"/>
                  </a:lnTo>
                  <a:lnTo>
                    <a:pt x="784674" y="730250"/>
                  </a:lnTo>
                  <a:close/>
                </a:path>
                <a:path w="1145539" h="1004570">
                  <a:moveTo>
                    <a:pt x="651857" y="546100"/>
                  </a:moveTo>
                  <a:lnTo>
                    <a:pt x="648562" y="546100"/>
                  </a:lnTo>
                  <a:lnTo>
                    <a:pt x="647001" y="547370"/>
                  </a:lnTo>
                  <a:lnTo>
                    <a:pt x="636663" y="588010"/>
                  </a:lnTo>
                  <a:lnTo>
                    <a:pt x="634453" y="603250"/>
                  </a:lnTo>
                  <a:lnTo>
                    <a:pt x="634453" y="702310"/>
                  </a:lnTo>
                  <a:lnTo>
                    <a:pt x="620514" y="704850"/>
                  </a:lnTo>
                  <a:lnTo>
                    <a:pt x="597277" y="709930"/>
                  </a:lnTo>
                  <a:lnTo>
                    <a:pt x="591771" y="711200"/>
                  </a:lnTo>
                  <a:lnTo>
                    <a:pt x="804988" y="711200"/>
                  </a:lnTo>
                  <a:lnTo>
                    <a:pt x="807931" y="708660"/>
                  </a:lnTo>
                  <a:lnTo>
                    <a:pt x="818033" y="699770"/>
                  </a:lnTo>
                  <a:lnTo>
                    <a:pt x="827976" y="690880"/>
                  </a:lnTo>
                  <a:lnTo>
                    <a:pt x="857294" y="668020"/>
                  </a:lnTo>
                  <a:lnTo>
                    <a:pt x="876847" y="655320"/>
                  </a:lnTo>
                  <a:lnTo>
                    <a:pt x="896811" y="645160"/>
                  </a:lnTo>
                  <a:lnTo>
                    <a:pt x="907056" y="640080"/>
                  </a:lnTo>
                  <a:lnTo>
                    <a:pt x="917534" y="637540"/>
                  </a:lnTo>
                  <a:lnTo>
                    <a:pt x="928288" y="633730"/>
                  </a:lnTo>
                  <a:lnTo>
                    <a:pt x="1145108" y="633730"/>
                  </a:lnTo>
                  <a:lnTo>
                    <a:pt x="1145108" y="632460"/>
                  </a:lnTo>
                  <a:lnTo>
                    <a:pt x="931215" y="632460"/>
                  </a:lnTo>
                  <a:lnTo>
                    <a:pt x="928279" y="619760"/>
                  </a:lnTo>
                  <a:lnTo>
                    <a:pt x="924976" y="605790"/>
                  </a:lnTo>
                  <a:lnTo>
                    <a:pt x="921362" y="589280"/>
                  </a:lnTo>
                  <a:lnTo>
                    <a:pt x="917494" y="572770"/>
                  </a:lnTo>
                  <a:lnTo>
                    <a:pt x="913426" y="553720"/>
                  </a:lnTo>
                  <a:lnTo>
                    <a:pt x="912110" y="547370"/>
                  </a:lnTo>
                  <a:lnTo>
                    <a:pt x="655617" y="547370"/>
                  </a:lnTo>
                  <a:lnTo>
                    <a:pt x="651857" y="546100"/>
                  </a:lnTo>
                  <a:close/>
                </a:path>
                <a:path w="1145539" h="1004570">
                  <a:moveTo>
                    <a:pt x="523416" y="330200"/>
                  </a:moveTo>
                  <a:lnTo>
                    <a:pt x="175440" y="330200"/>
                  </a:lnTo>
                  <a:lnTo>
                    <a:pt x="183638" y="336550"/>
                  </a:lnTo>
                  <a:lnTo>
                    <a:pt x="191249" y="345440"/>
                  </a:lnTo>
                  <a:lnTo>
                    <a:pt x="210866" y="381000"/>
                  </a:lnTo>
                  <a:lnTo>
                    <a:pt x="226311" y="426720"/>
                  </a:lnTo>
                  <a:lnTo>
                    <a:pt x="238419" y="477520"/>
                  </a:lnTo>
                  <a:lnTo>
                    <a:pt x="248025" y="529590"/>
                  </a:lnTo>
                  <a:lnTo>
                    <a:pt x="255962" y="577850"/>
                  </a:lnTo>
                  <a:lnTo>
                    <a:pt x="258382" y="593090"/>
                  </a:lnTo>
                  <a:lnTo>
                    <a:pt x="260740" y="605790"/>
                  </a:lnTo>
                  <a:lnTo>
                    <a:pt x="263067" y="618490"/>
                  </a:lnTo>
                  <a:lnTo>
                    <a:pt x="247586" y="695960"/>
                  </a:lnTo>
                  <a:lnTo>
                    <a:pt x="510654" y="695960"/>
                  </a:lnTo>
                  <a:lnTo>
                    <a:pt x="503125" y="650240"/>
                  </a:lnTo>
                  <a:lnTo>
                    <a:pt x="502892" y="624840"/>
                  </a:lnTo>
                  <a:lnTo>
                    <a:pt x="502602" y="613410"/>
                  </a:lnTo>
                  <a:lnTo>
                    <a:pt x="492104" y="563880"/>
                  </a:lnTo>
                  <a:lnTo>
                    <a:pt x="475584" y="541020"/>
                  </a:lnTo>
                  <a:lnTo>
                    <a:pt x="458311" y="541020"/>
                  </a:lnTo>
                  <a:lnTo>
                    <a:pt x="456292" y="538480"/>
                  </a:lnTo>
                  <a:lnTo>
                    <a:pt x="449805" y="491490"/>
                  </a:lnTo>
                  <a:lnTo>
                    <a:pt x="448962" y="453390"/>
                  </a:lnTo>
                  <a:lnTo>
                    <a:pt x="448754" y="416560"/>
                  </a:lnTo>
                  <a:lnTo>
                    <a:pt x="449428" y="398780"/>
                  </a:lnTo>
                  <a:lnTo>
                    <a:pt x="451643" y="384810"/>
                  </a:lnTo>
                  <a:lnTo>
                    <a:pt x="455690" y="377190"/>
                  </a:lnTo>
                  <a:lnTo>
                    <a:pt x="461859" y="372110"/>
                  </a:lnTo>
                  <a:lnTo>
                    <a:pt x="470440" y="369570"/>
                  </a:lnTo>
                  <a:lnTo>
                    <a:pt x="879055" y="369570"/>
                  </a:lnTo>
                  <a:lnTo>
                    <a:pt x="877090" y="356870"/>
                  </a:lnTo>
                  <a:lnTo>
                    <a:pt x="875512" y="345440"/>
                  </a:lnTo>
                  <a:lnTo>
                    <a:pt x="559203" y="345440"/>
                  </a:lnTo>
                  <a:lnTo>
                    <a:pt x="543672" y="342900"/>
                  </a:lnTo>
                  <a:lnTo>
                    <a:pt x="526135" y="340360"/>
                  </a:lnTo>
                  <a:lnTo>
                    <a:pt x="523710" y="331470"/>
                  </a:lnTo>
                  <a:lnTo>
                    <a:pt x="523416" y="330200"/>
                  </a:lnTo>
                  <a:close/>
                </a:path>
                <a:path w="1145539" h="1004570">
                  <a:moveTo>
                    <a:pt x="1145108" y="246380"/>
                  </a:moveTo>
                  <a:lnTo>
                    <a:pt x="866571" y="246380"/>
                  </a:lnTo>
                  <a:lnTo>
                    <a:pt x="879193" y="252730"/>
                  </a:lnTo>
                  <a:lnTo>
                    <a:pt x="890697" y="259080"/>
                  </a:lnTo>
                  <a:lnTo>
                    <a:pt x="927256" y="293370"/>
                  </a:lnTo>
                  <a:lnTo>
                    <a:pt x="952786" y="336550"/>
                  </a:lnTo>
                  <a:lnTo>
                    <a:pt x="967989" y="373380"/>
                  </a:lnTo>
                  <a:lnTo>
                    <a:pt x="977530" y="398780"/>
                  </a:lnTo>
                  <a:lnTo>
                    <a:pt x="982378" y="411480"/>
                  </a:lnTo>
                  <a:lnTo>
                    <a:pt x="996361" y="455930"/>
                  </a:lnTo>
                  <a:lnTo>
                    <a:pt x="1003617" y="497840"/>
                  </a:lnTo>
                  <a:lnTo>
                    <a:pt x="1004257" y="519430"/>
                  </a:lnTo>
                  <a:lnTo>
                    <a:pt x="1004200" y="524510"/>
                  </a:lnTo>
                  <a:lnTo>
                    <a:pt x="994777" y="570230"/>
                  </a:lnTo>
                  <a:lnTo>
                    <a:pt x="978113" y="598170"/>
                  </a:lnTo>
                  <a:lnTo>
                    <a:pt x="970673" y="607060"/>
                  </a:lnTo>
                  <a:lnTo>
                    <a:pt x="962275" y="614680"/>
                  </a:lnTo>
                  <a:lnTo>
                    <a:pt x="952906" y="621030"/>
                  </a:lnTo>
                  <a:lnTo>
                    <a:pt x="942556" y="627380"/>
                  </a:lnTo>
                  <a:lnTo>
                    <a:pt x="931215" y="632460"/>
                  </a:lnTo>
                  <a:lnTo>
                    <a:pt x="1145108" y="632460"/>
                  </a:lnTo>
                  <a:lnTo>
                    <a:pt x="1145108" y="246380"/>
                  </a:lnTo>
                  <a:close/>
                </a:path>
                <a:path w="1145539" h="1004570">
                  <a:moveTo>
                    <a:pt x="879055" y="369570"/>
                  </a:moveTo>
                  <a:lnTo>
                    <a:pt x="656936" y="369570"/>
                  </a:lnTo>
                  <a:lnTo>
                    <a:pt x="662351" y="370840"/>
                  </a:lnTo>
                  <a:lnTo>
                    <a:pt x="666489" y="373380"/>
                  </a:lnTo>
                  <a:lnTo>
                    <a:pt x="677162" y="400050"/>
                  </a:lnTo>
                  <a:lnTo>
                    <a:pt x="678687" y="407670"/>
                  </a:lnTo>
                  <a:lnTo>
                    <a:pt x="680742" y="416560"/>
                  </a:lnTo>
                  <a:lnTo>
                    <a:pt x="680872" y="519430"/>
                  </a:lnTo>
                  <a:lnTo>
                    <a:pt x="676456" y="528320"/>
                  </a:lnTo>
                  <a:lnTo>
                    <a:pt x="660120" y="547370"/>
                  </a:lnTo>
                  <a:lnTo>
                    <a:pt x="912110" y="547370"/>
                  </a:lnTo>
                  <a:lnTo>
                    <a:pt x="909215" y="533400"/>
                  </a:lnTo>
                  <a:lnTo>
                    <a:pt x="896283" y="468630"/>
                  </a:lnTo>
                  <a:lnTo>
                    <a:pt x="892059" y="445770"/>
                  </a:lnTo>
                  <a:lnTo>
                    <a:pt x="887972" y="422910"/>
                  </a:lnTo>
                  <a:lnTo>
                    <a:pt x="884077" y="401320"/>
                  </a:lnTo>
                  <a:lnTo>
                    <a:pt x="880431" y="378460"/>
                  </a:lnTo>
                  <a:lnTo>
                    <a:pt x="879055" y="369570"/>
                  </a:lnTo>
                  <a:close/>
                </a:path>
                <a:path w="1145539" h="1004570">
                  <a:moveTo>
                    <a:pt x="472085" y="539750"/>
                  </a:moveTo>
                  <a:lnTo>
                    <a:pt x="468836" y="539750"/>
                  </a:lnTo>
                  <a:lnTo>
                    <a:pt x="465835" y="541020"/>
                  </a:lnTo>
                  <a:lnTo>
                    <a:pt x="475584" y="541020"/>
                  </a:lnTo>
                  <a:lnTo>
                    <a:pt x="472085" y="539750"/>
                  </a:lnTo>
                  <a:close/>
                </a:path>
                <a:path w="1145539" h="1004570">
                  <a:moveTo>
                    <a:pt x="564355" y="369570"/>
                  </a:moveTo>
                  <a:lnTo>
                    <a:pt x="481723" y="369570"/>
                  </a:lnTo>
                  <a:lnTo>
                    <a:pt x="513557" y="370840"/>
                  </a:lnTo>
                  <a:lnTo>
                    <a:pt x="540610" y="370840"/>
                  </a:lnTo>
                  <a:lnTo>
                    <a:pt x="564355" y="369570"/>
                  </a:lnTo>
                  <a:close/>
                </a:path>
                <a:path w="1145539" h="1004570">
                  <a:moveTo>
                    <a:pt x="827094" y="219710"/>
                  </a:moveTo>
                  <a:lnTo>
                    <a:pt x="564548" y="219710"/>
                  </a:lnTo>
                  <a:lnTo>
                    <a:pt x="575996" y="220980"/>
                  </a:lnTo>
                  <a:lnTo>
                    <a:pt x="589007" y="224790"/>
                  </a:lnTo>
                  <a:lnTo>
                    <a:pt x="615764" y="262890"/>
                  </a:lnTo>
                  <a:lnTo>
                    <a:pt x="622190" y="299720"/>
                  </a:lnTo>
                  <a:lnTo>
                    <a:pt x="621034" y="308610"/>
                  </a:lnTo>
                  <a:lnTo>
                    <a:pt x="594572" y="340360"/>
                  </a:lnTo>
                  <a:lnTo>
                    <a:pt x="572808" y="345440"/>
                  </a:lnTo>
                  <a:lnTo>
                    <a:pt x="875512" y="345440"/>
                  </a:lnTo>
                  <a:lnTo>
                    <a:pt x="869453" y="295910"/>
                  </a:lnTo>
                  <a:lnTo>
                    <a:pt x="866571" y="246380"/>
                  </a:lnTo>
                  <a:lnTo>
                    <a:pt x="1145108" y="246380"/>
                  </a:lnTo>
                  <a:lnTo>
                    <a:pt x="1145108" y="231140"/>
                  </a:lnTo>
                  <a:lnTo>
                    <a:pt x="897388" y="231140"/>
                  </a:lnTo>
                  <a:lnTo>
                    <a:pt x="859751" y="227330"/>
                  </a:lnTo>
                  <a:lnTo>
                    <a:pt x="846079" y="224790"/>
                  </a:lnTo>
                  <a:lnTo>
                    <a:pt x="827094" y="219710"/>
                  </a:lnTo>
                  <a:close/>
                </a:path>
                <a:path w="1145539" h="1004570">
                  <a:moveTo>
                    <a:pt x="1145108" y="53340"/>
                  </a:moveTo>
                  <a:lnTo>
                    <a:pt x="442483" y="53340"/>
                  </a:lnTo>
                  <a:lnTo>
                    <a:pt x="464820" y="55880"/>
                  </a:lnTo>
                  <a:lnTo>
                    <a:pt x="487575" y="63500"/>
                  </a:lnTo>
                  <a:lnTo>
                    <a:pt x="510654" y="76200"/>
                  </a:lnTo>
                  <a:lnTo>
                    <a:pt x="506914" y="86360"/>
                  </a:lnTo>
                  <a:lnTo>
                    <a:pt x="501779" y="95250"/>
                  </a:lnTo>
                  <a:lnTo>
                    <a:pt x="470276" y="130810"/>
                  </a:lnTo>
                  <a:lnTo>
                    <a:pt x="439321" y="157480"/>
                  </a:lnTo>
                  <a:lnTo>
                    <a:pt x="406566" y="184150"/>
                  </a:lnTo>
                  <a:lnTo>
                    <a:pt x="395945" y="193040"/>
                  </a:lnTo>
                  <a:lnTo>
                    <a:pt x="385722" y="201930"/>
                  </a:lnTo>
                  <a:lnTo>
                    <a:pt x="376046" y="210820"/>
                  </a:lnTo>
                  <a:lnTo>
                    <a:pt x="363497" y="220980"/>
                  </a:lnTo>
                  <a:lnTo>
                    <a:pt x="351741" y="229870"/>
                  </a:lnTo>
                  <a:lnTo>
                    <a:pt x="320135" y="255270"/>
                  </a:lnTo>
                  <a:lnTo>
                    <a:pt x="310456" y="262890"/>
                  </a:lnTo>
                  <a:lnTo>
                    <a:pt x="301020" y="270510"/>
                  </a:lnTo>
                  <a:lnTo>
                    <a:pt x="291720" y="278130"/>
                  </a:lnTo>
                  <a:lnTo>
                    <a:pt x="273085" y="290830"/>
                  </a:lnTo>
                  <a:lnTo>
                    <a:pt x="232603" y="316230"/>
                  </a:lnTo>
                  <a:lnTo>
                    <a:pt x="216636" y="323850"/>
                  </a:lnTo>
                  <a:lnTo>
                    <a:pt x="521946" y="323850"/>
                  </a:lnTo>
                  <a:lnTo>
                    <a:pt x="521652" y="322580"/>
                  </a:lnTo>
                  <a:lnTo>
                    <a:pt x="520040" y="312420"/>
                  </a:lnTo>
                  <a:lnTo>
                    <a:pt x="518955" y="302260"/>
                  </a:lnTo>
                  <a:lnTo>
                    <a:pt x="518582" y="293370"/>
                  </a:lnTo>
                  <a:lnTo>
                    <a:pt x="518682" y="280670"/>
                  </a:lnTo>
                  <a:lnTo>
                    <a:pt x="527958" y="242570"/>
                  </a:lnTo>
                  <a:lnTo>
                    <a:pt x="564548" y="219710"/>
                  </a:lnTo>
                  <a:lnTo>
                    <a:pt x="827094" y="219710"/>
                  </a:lnTo>
                  <a:lnTo>
                    <a:pt x="817397" y="217170"/>
                  </a:lnTo>
                  <a:lnTo>
                    <a:pt x="756301" y="196850"/>
                  </a:lnTo>
                  <a:lnTo>
                    <a:pt x="724818" y="184150"/>
                  </a:lnTo>
                  <a:lnTo>
                    <a:pt x="709046" y="179070"/>
                  </a:lnTo>
                  <a:lnTo>
                    <a:pt x="662307" y="160020"/>
                  </a:lnTo>
                  <a:lnTo>
                    <a:pt x="647113" y="154940"/>
                  </a:lnTo>
                  <a:lnTo>
                    <a:pt x="632209" y="148590"/>
                  </a:lnTo>
                  <a:lnTo>
                    <a:pt x="617653" y="143510"/>
                  </a:lnTo>
                  <a:lnTo>
                    <a:pt x="603503" y="138430"/>
                  </a:lnTo>
                  <a:lnTo>
                    <a:pt x="583784" y="134620"/>
                  </a:lnTo>
                  <a:lnTo>
                    <a:pt x="568491" y="132080"/>
                  </a:lnTo>
                  <a:lnTo>
                    <a:pt x="556980" y="130810"/>
                  </a:lnTo>
                  <a:lnTo>
                    <a:pt x="548604" y="129540"/>
                  </a:lnTo>
                  <a:lnTo>
                    <a:pt x="528077" y="97790"/>
                  </a:lnTo>
                  <a:lnTo>
                    <a:pt x="526135" y="92710"/>
                  </a:lnTo>
                  <a:lnTo>
                    <a:pt x="536328" y="87630"/>
                  </a:lnTo>
                  <a:lnTo>
                    <a:pt x="547217" y="83820"/>
                  </a:lnTo>
                  <a:lnTo>
                    <a:pt x="558719" y="81280"/>
                  </a:lnTo>
                  <a:lnTo>
                    <a:pt x="583236" y="78740"/>
                  </a:lnTo>
                  <a:lnTo>
                    <a:pt x="1145108" y="78740"/>
                  </a:lnTo>
                  <a:lnTo>
                    <a:pt x="1145108" y="53340"/>
                  </a:lnTo>
                  <a:close/>
                </a:path>
                <a:path w="1145539" h="1004570">
                  <a:moveTo>
                    <a:pt x="1145108" y="78740"/>
                  </a:moveTo>
                  <a:lnTo>
                    <a:pt x="622558" y="78740"/>
                  </a:lnTo>
                  <a:lnTo>
                    <a:pt x="676283" y="83820"/>
                  </a:lnTo>
                  <a:lnTo>
                    <a:pt x="702219" y="87630"/>
                  </a:lnTo>
                  <a:lnTo>
                    <a:pt x="738114" y="91440"/>
                  </a:lnTo>
                  <a:lnTo>
                    <a:pt x="748947" y="91440"/>
                  </a:lnTo>
                  <a:lnTo>
                    <a:pt x="769773" y="97790"/>
                  </a:lnTo>
                  <a:lnTo>
                    <a:pt x="788367" y="102870"/>
                  </a:lnTo>
                  <a:lnTo>
                    <a:pt x="804877" y="107950"/>
                  </a:lnTo>
                  <a:lnTo>
                    <a:pt x="819451" y="114300"/>
                  </a:lnTo>
                  <a:lnTo>
                    <a:pt x="832238" y="119380"/>
                  </a:lnTo>
                  <a:lnTo>
                    <a:pt x="868484" y="146050"/>
                  </a:lnTo>
                  <a:lnTo>
                    <a:pt x="888008" y="186690"/>
                  </a:lnTo>
                  <a:lnTo>
                    <a:pt x="897388" y="231140"/>
                  </a:lnTo>
                  <a:lnTo>
                    <a:pt x="1145108" y="231140"/>
                  </a:lnTo>
                  <a:lnTo>
                    <a:pt x="1145108" y="78740"/>
                  </a:lnTo>
                  <a:close/>
                </a:path>
              </a:pathLst>
            </a:custGeom>
            <a:solidFill>
              <a:srgbClr val="354E60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object 85"/>
            <p:cNvSpPr txBox="1"/>
            <p:nvPr/>
          </p:nvSpPr>
          <p:spPr>
            <a:xfrm>
              <a:off x="5875917" y="5977935"/>
              <a:ext cx="798676" cy="5309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Социальная политика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L="12065" algn="ctr">
                <a:lnSpc>
                  <a:spcPct val="100000"/>
                </a:lnSpc>
                <a:spcBef>
                  <a:spcPts val="45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175487,5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9"/>
          <p:cNvGrpSpPr/>
          <p:nvPr/>
        </p:nvGrpSpPr>
        <p:grpSpPr>
          <a:xfrm>
            <a:off x="395536" y="4005064"/>
            <a:ext cx="2304256" cy="1005843"/>
            <a:chOff x="4593270" y="1425165"/>
            <a:chExt cx="2107964" cy="1005843"/>
          </a:xfrm>
        </p:grpSpPr>
        <p:sp>
          <p:nvSpPr>
            <p:cNvPr id="21" name="object 17"/>
            <p:cNvSpPr/>
            <p:nvPr/>
          </p:nvSpPr>
          <p:spPr>
            <a:xfrm>
              <a:off x="5282680" y="2060435"/>
              <a:ext cx="121285" cy="180340"/>
            </a:xfrm>
            <a:custGeom>
              <a:avLst/>
              <a:gdLst/>
              <a:ahLst/>
              <a:cxnLst/>
              <a:rect l="l" t="t" r="r" b="b"/>
              <a:pathLst>
                <a:path w="121285" h="180339">
                  <a:moveTo>
                    <a:pt x="73110" y="0"/>
                  </a:moveTo>
                  <a:lnTo>
                    <a:pt x="60510" y="8005"/>
                  </a:lnTo>
                  <a:lnTo>
                    <a:pt x="49021" y="14853"/>
                  </a:lnTo>
                  <a:lnTo>
                    <a:pt x="38663" y="21201"/>
                  </a:lnTo>
                  <a:lnTo>
                    <a:pt x="8977" y="54695"/>
                  </a:lnTo>
                  <a:lnTo>
                    <a:pt x="101" y="108694"/>
                  </a:lnTo>
                  <a:lnTo>
                    <a:pt x="0" y="128058"/>
                  </a:lnTo>
                  <a:lnTo>
                    <a:pt x="1124" y="143861"/>
                  </a:lnTo>
                  <a:lnTo>
                    <a:pt x="23224" y="179443"/>
                  </a:lnTo>
                  <a:lnTo>
                    <a:pt x="30555" y="179872"/>
                  </a:lnTo>
                  <a:lnTo>
                    <a:pt x="38728" y="178738"/>
                  </a:lnTo>
                  <a:lnTo>
                    <a:pt x="96910" y="142811"/>
                  </a:lnTo>
                  <a:lnTo>
                    <a:pt x="120722" y="95211"/>
                  </a:lnTo>
                  <a:lnTo>
                    <a:pt x="120722" y="47599"/>
                  </a:lnTo>
                  <a:lnTo>
                    <a:pt x="73110" y="47599"/>
                  </a:lnTo>
                  <a:lnTo>
                    <a:pt x="73110" y="0"/>
                  </a:lnTo>
                  <a:close/>
                </a:path>
                <a:path w="121285" h="180339">
                  <a:moveTo>
                    <a:pt x="120722" y="23799"/>
                  </a:moveTo>
                  <a:lnTo>
                    <a:pt x="73110" y="47599"/>
                  </a:lnTo>
                  <a:lnTo>
                    <a:pt x="120722" y="47599"/>
                  </a:lnTo>
                  <a:lnTo>
                    <a:pt x="120722" y="23799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object 18"/>
            <p:cNvSpPr/>
            <p:nvPr/>
          </p:nvSpPr>
          <p:spPr>
            <a:xfrm>
              <a:off x="4593270" y="1942302"/>
              <a:ext cx="120014" cy="165735"/>
            </a:xfrm>
            <a:custGeom>
              <a:avLst/>
              <a:gdLst/>
              <a:ahLst/>
              <a:cxnLst/>
              <a:rect l="l" t="t" r="r" b="b"/>
              <a:pathLst>
                <a:path w="120014" h="165735">
                  <a:moveTo>
                    <a:pt x="64117" y="139851"/>
                  </a:moveTo>
                  <a:lnTo>
                    <a:pt x="3716" y="139851"/>
                  </a:lnTo>
                  <a:lnTo>
                    <a:pt x="5365" y="140082"/>
                  </a:lnTo>
                  <a:lnTo>
                    <a:pt x="7402" y="140998"/>
                  </a:lnTo>
                  <a:lnTo>
                    <a:pt x="24675" y="165742"/>
                  </a:lnTo>
                  <a:lnTo>
                    <a:pt x="38391" y="156699"/>
                  </a:lnTo>
                  <a:lnTo>
                    <a:pt x="61884" y="141392"/>
                  </a:lnTo>
                  <a:lnTo>
                    <a:pt x="64117" y="139851"/>
                  </a:lnTo>
                  <a:close/>
                </a:path>
                <a:path w="120014" h="165735">
                  <a:moveTo>
                    <a:pt x="30015" y="775"/>
                  </a:moveTo>
                  <a:lnTo>
                    <a:pt x="20976" y="11543"/>
                  </a:lnTo>
                  <a:lnTo>
                    <a:pt x="13815" y="19658"/>
                  </a:lnTo>
                  <a:lnTo>
                    <a:pt x="8383" y="26900"/>
                  </a:lnTo>
                  <a:lnTo>
                    <a:pt x="876" y="70530"/>
                  </a:lnTo>
                  <a:lnTo>
                    <a:pt x="821" y="87138"/>
                  </a:lnTo>
                  <a:lnTo>
                    <a:pt x="720" y="97228"/>
                  </a:lnTo>
                  <a:lnTo>
                    <a:pt x="598" y="106064"/>
                  </a:lnTo>
                  <a:lnTo>
                    <a:pt x="456" y="113931"/>
                  </a:lnTo>
                  <a:lnTo>
                    <a:pt x="266" y="121939"/>
                  </a:lnTo>
                  <a:lnTo>
                    <a:pt x="102" y="127894"/>
                  </a:lnTo>
                  <a:lnTo>
                    <a:pt x="0" y="139072"/>
                  </a:lnTo>
                  <a:lnTo>
                    <a:pt x="261" y="140120"/>
                  </a:lnTo>
                  <a:lnTo>
                    <a:pt x="726" y="140439"/>
                  </a:lnTo>
                  <a:lnTo>
                    <a:pt x="1433" y="140312"/>
                  </a:lnTo>
                  <a:lnTo>
                    <a:pt x="2417" y="140022"/>
                  </a:lnTo>
                  <a:lnTo>
                    <a:pt x="3716" y="139851"/>
                  </a:lnTo>
                  <a:lnTo>
                    <a:pt x="64117" y="139851"/>
                  </a:lnTo>
                  <a:lnTo>
                    <a:pt x="71789" y="134559"/>
                  </a:lnTo>
                  <a:lnTo>
                    <a:pt x="100649" y="106064"/>
                  </a:lnTo>
                  <a:lnTo>
                    <a:pt x="113757" y="70530"/>
                  </a:lnTo>
                  <a:lnTo>
                    <a:pt x="48488" y="70530"/>
                  </a:lnTo>
                  <a:lnTo>
                    <a:pt x="52415" y="53308"/>
                  </a:lnTo>
                  <a:lnTo>
                    <a:pt x="65773" y="11333"/>
                  </a:lnTo>
                  <a:lnTo>
                    <a:pt x="69199" y="4235"/>
                  </a:lnTo>
                  <a:lnTo>
                    <a:pt x="54633" y="4235"/>
                  </a:lnTo>
                  <a:lnTo>
                    <a:pt x="47813" y="4099"/>
                  </a:lnTo>
                  <a:lnTo>
                    <a:pt x="39633" y="3031"/>
                  </a:lnTo>
                  <a:lnTo>
                    <a:pt x="30015" y="775"/>
                  </a:lnTo>
                  <a:close/>
                </a:path>
                <a:path w="120014" h="165735">
                  <a:moveTo>
                    <a:pt x="116179" y="3385"/>
                  </a:moveTo>
                  <a:lnTo>
                    <a:pt x="110972" y="4897"/>
                  </a:lnTo>
                  <a:lnTo>
                    <a:pt x="109283" y="12339"/>
                  </a:lnTo>
                  <a:lnTo>
                    <a:pt x="48488" y="70530"/>
                  </a:lnTo>
                  <a:lnTo>
                    <a:pt x="113757" y="70530"/>
                  </a:lnTo>
                  <a:lnTo>
                    <a:pt x="115386" y="62060"/>
                  </a:lnTo>
                  <a:lnTo>
                    <a:pt x="117347" y="46503"/>
                  </a:lnTo>
                  <a:lnTo>
                    <a:pt x="118749" y="28554"/>
                  </a:lnTo>
                  <a:lnTo>
                    <a:pt x="119655" y="7930"/>
                  </a:lnTo>
                  <a:lnTo>
                    <a:pt x="116179" y="3385"/>
                  </a:lnTo>
                  <a:close/>
                </a:path>
                <a:path w="120014" h="165735">
                  <a:moveTo>
                    <a:pt x="71520" y="0"/>
                  </a:moveTo>
                  <a:lnTo>
                    <a:pt x="71166" y="14"/>
                  </a:lnTo>
                  <a:lnTo>
                    <a:pt x="69935" y="650"/>
                  </a:lnTo>
                  <a:lnTo>
                    <a:pt x="67746" y="1649"/>
                  </a:lnTo>
                  <a:lnTo>
                    <a:pt x="64519" y="2752"/>
                  </a:lnTo>
                  <a:lnTo>
                    <a:pt x="60175" y="3700"/>
                  </a:lnTo>
                  <a:lnTo>
                    <a:pt x="54633" y="4235"/>
                  </a:lnTo>
                  <a:lnTo>
                    <a:pt x="69199" y="4235"/>
                  </a:lnTo>
                  <a:lnTo>
                    <a:pt x="69988" y="2752"/>
                  </a:lnTo>
                  <a:lnTo>
                    <a:pt x="71188" y="650"/>
                  </a:lnTo>
                  <a:lnTo>
                    <a:pt x="71520" y="0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object 19"/>
            <p:cNvSpPr/>
            <p:nvPr/>
          </p:nvSpPr>
          <p:spPr>
            <a:xfrm>
              <a:off x="4766581" y="2084232"/>
              <a:ext cx="113030" cy="177165"/>
            </a:xfrm>
            <a:custGeom>
              <a:avLst/>
              <a:gdLst/>
              <a:ahLst/>
              <a:cxnLst/>
              <a:rect l="l" t="t" r="r" b="b"/>
              <a:pathLst>
                <a:path w="113029" h="177164">
                  <a:moveTo>
                    <a:pt x="65579" y="0"/>
                  </a:moveTo>
                  <a:lnTo>
                    <a:pt x="30667" y="28779"/>
                  </a:lnTo>
                  <a:lnTo>
                    <a:pt x="5727" y="63077"/>
                  </a:lnTo>
                  <a:lnTo>
                    <a:pt x="0" y="90030"/>
                  </a:lnTo>
                  <a:lnTo>
                    <a:pt x="70" y="99901"/>
                  </a:lnTo>
                  <a:lnTo>
                    <a:pt x="7786" y="147087"/>
                  </a:lnTo>
                  <a:lnTo>
                    <a:pt x="14814" y="177015"/>
                  </a:lnTo>
                  <a:lnTo>
                    <a:pt x="43293" y="163930"/>
                  </a:lnTo>
                  <a:lnTo>
                    <a:pt x="83153" y="140802"/>
                  </a:lnTo>
                  <a:lnTo>
                    <a:pt x="104571" y="105369"/>
                  </a:lnTo>
                  <a:lnTo>
                    <a:pt x="110510" y="71412"/>
                  </a:lnTo>
                  <a:lnTo>
                    <a:pt x="65579" y="71412"/>
                  </a:lnTo>
                  <a:lnTo>
                    <a:pt x="65579" y="0"/>
                  </a:lnTo>
                  <a:close/>
                </a:path>
                <a:path w="113029" h="177164">
                  <a:moveTo>
                    <a:pt x="112774" y="38001"/>
                  </a:moveTo>
                  <a:lnTo>
                    <a:pt x="77428" y="59537"/>
                  </a:lnTo>
                  <a:lnTo>
                    <a:pt x="75536" y="61442"/>
                  </a:lnTo>
                  <a:lnTo>
                    <a:pt x="69325" y="67259"/>
                  </a:lnTo>
                  <a:lnTo>
                    <a:pt x="65579" y="71412"/>
                  </a:lnTo>
                  <a:lnTo>
                    <a:pt x="110510" y="71412"/>
                  </a:lnTo>
                  <a:lnTo>
                    <a:pt x="111677" y="58911"/>
                  </a:lnTo>
                  <a:lnTo>
                    <a:pt x="112774" y="38001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bject 20"/>
            <p:cNvSpPr/>
            <p:nvPr/>
          </p:nvSpPr>
          <p:spPr>
            <a:xfrm>
              <a:off x="5022571" y="1991787"/>
              <a:ext cx="116839" cy="164465"/>
            </a:xfrm>
            <a:custGeom>
              <a:avLst/>
              <a:gdLst/>
              <a:ahLst/>
              <a:cxnLst/>
              <a:rect l="l" t="t" r="r" b="b"/>
              <a:pathLst>
                <a:path w="116839" h="164464">
                  <a:moveTo>
                    <a:pt x="53131" y="0"/>
                  </a:moveTo>
                  <a:lnTo>
                    <a:pt x="44408" y="10979"/>
                  </a:lnTo>
                  <a:lnTo>
                    <a:pt x="36696" y="20374"/>
                  </a:lnTo>
                  <a:lnTo>
                    <a:pt x="24055" y="35552"/>
                  </a:lnTo>
                  <a:lnTo>
                    <a:pt x="19003" y="41902"/>
                  </a:lnTo>
                  <a:lnTo>
                    <a:pt x="2508" y="80542"/>
                  </a:lnTo>
                  <a:lnTo>
                    <a:pt x="112" y="127643"/>
                  </a:lnTo>
                  <a:lnTo>
                    <a:pt x="0" y="163856"/>
                  </a:lnTo>
                  <a:lnTo>
                    <a:pt x="17160" y="158913"/>
                  </a:lnTo>
                  <a:lnTo>
                    <a:pt x="56895" y="142335"/>
                  </a:lnTo>
                  <a:lnTo>
                    <a:pt x="89135" y="111788"/>
                  </a:lnTo>
                  <a:lnTo>
                    <a:pt x="108155" y="64734"/>
                  </a:lnTo>
                  <a:lnTo>
                    <a:pt x="116281" y="32680"/>
                  </a:lnTo>
                  <a:lnTo>
                    <a:pt x="95691" y="22884"/>
                  </a:lnTo>
                  <a:lnTo>
                    <a:pt x="89296" y="19745"/>
                  </a:lnTo>
                  <a:lnTo>
                    <a:pt x="84857" y="17483"/>
                  </a:lnTo>
                  <a:lnTo>
                    <a:pt x="81889" y="15876"/>
                  </a:lnTo>
                  <a:lnTo>
                    <a:pt x="79910" y="14703"/>
                  </a:lnTo>
                  <a:lnTo>
                    <a:pt x="76985" y="12769"/>
                  </a:lnTo>
                  <a:lnTo>
                    <a:pt x="75071" y="11566"/>
                  </a:lnTo>
                  <a:lnTo>
                    <a:pt x="72212" y="9909"/>
                  </a:lnTo>
                  <a:lnTo>
                    <a:pt x="67925" y="7577"/>
                  </a:lnTo>
                  <a:lnTo>
                    <a:pt x="61726" y="4347"/>
                  </a:lnTo>
                  <a:lnTo>
                    <a:pt x="53131" y="0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object 21"/>
            <p:cNvSpPr/>
            <p:nvPr/>
          </p:nvSpPr>
          <p:spPr>
            <a:xfrm>
              <a:off x="4594902" y="1425168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0" y="0"/>
                  </a:moveTo>
                  <a:lnTo>
                    <a:pt x="1145108" y="0"/>
                  </a:lnTo>
                  <a:lnTo>
                    <a:pt x="1145108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object 22"/>
            <p:cNvSpPr/>
            <p:nvPr/>
          </p:nvSpPr>
          <p:spPr>
            <a:xfrm>
              <a:off x="4594902" y="1425168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0" y="0"/>
                  </a:moveTo>
                  <a:lnTo>
                    <a:pt x="1145108" y="0"/>
                  </a:lnTo>
                  <a:lnTo>
                    <a:pt x="1145108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ln w="720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object 23"/>
            <p:cNvSpPr/>
            <p:nvPr/>
          </p:nvSpPr>
          <p:spPr>
            <a:xfrm>
              <a:off x="4594897" y="1425165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08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08" y="1005840"/>
                  </a:lnTo>
                  <a:lnTo>
                    <a:pt x="1145108" y="884887"/>
                  </a:lnTo>
                  <a:lnTo>
                    <a:pt x="817545" y="884887"/>
                  </a:lnTo>
                  <a:lnTo>
                    <a:pt x="750291" y="883293"/>
                  </a:lnTo>
                  <a:lnTo>
                    <a:pt x="578933" y="883293"/>
                  </a:lnTo>
                  <a:lnTo>
                    <a:pt x="566680" y="883234"/>
                  </a:lnTo>
                  <a:lnTo>
                    <a:pt x="527693" y="878578"/>
                  </a:lnTo>
                  <a:lnTo>
                    <a:pt x="486267" y="855187"/>
                  </a:lnTo>
                  <a:lnTo>
                    <a:pt x="455549" y="826901"/>
                  </a:lnTo>
                  <a:lnTo>
                    <a:pt x="321136" y="824598"/>
                  </a:lnTo>
                  <a:lnTo>
                    <a:pt x="278115" y="821632"/>
                  </a:lnTo>
                  <a:lnTo>
                    <a:pt x="237434" y="809054"/>
                  </a:lnTo>
                  <a:lnTo>
                    <a:pt x="215800" y="766175"/>
                  </a:lnTo>
                  <a:lnTo>
                    <a:pt x="213852" y="728859"/>
                  </a:lnTo>
                  <a:lnTo>
                    <a:pt x="214103" y="705321"/>
                  </a:lnTo>
                  <a:lnTo>
                    <a:pt x="214791" y="678181"/>
                  </a:lnTo>
                  <a:lnTo>
                    <a:pt x="215634" y="647181"/>
                  </a:lnTo>
                  <a:lnTo>
                    <a:pt x="216348" y="612058"/>
                  </a:lnTo>
                  <a:lnTo>
                    <a:pt x="216649" y="572554"/>
                  </a:lnTo>
                  <a:lnTo>
                    <a:pt x="216459" y="533052"/>
                  </a:lnTo>
                  <a:lnTo>
                    <a:pt x="215709" y="466954"/>
                  </a:lnTo>
                  <a:lnTo>
                    <a:pt x="215700" y="437914"/>
                  </a:lnTo>
                  <a:lnTo>
                    <a:pt x="217484" y="396240"/>
                  </a:lnTo>
                  <a:lnTo>
                    <a:pt x="228869" y="353520"/>
                  </a:lnTo>
                  <a:lnTo>
                    <a:pt x="270912" y="328189"/>
                  </a:lnTo>
                  <a:lnTo>
                    <a:pt x="331528" y="323977"/>
                  </a:lnTo>
                  <a:lnTo>
                    <a:pt x="464233" y="323977"/>
                  </a:lnTo>
                  <a:lnTo>
                    <a:pt x="464067" y="265002"/>
                  </a:lnTo>
                  <a:lnTo>
                    <a:pt x="464606" y="207357"/>
                  </a:lnTo>
                  <a:lnTo>
                    <a:pt x="467577" y="168980"/>
                  </a:lnTo>
                  <a:lnTo>
                    <a:pt x="480214" y="131724"/>
                  </a:lnTo>
                  <a:lnTo>
                    <a:pt x="521113" y="110213"/>
                  </a:lnTo>
                  <a:lnTo>
                    <a:pt x="577135" y="107080"/>
                  </a:lnTo>
                  <a:lnTo>
                    <a:pt x="1145108" y="107080"/>
                  </a:lnTo>
                  <a:lnTo>
                    <a:pt x="1145108" y="0"/>
                  </a:lnTo>
                  <a:close/>
                </a:path>
                <a:path w="1145539" h="1005839">
                  <a:moveTo>
                    <a:pt x="1145108" y="108287"/>
                  </a:moveTo>
                  <a:lnTo>
                    <a:pt x="778058" y="108287"/>
                  </a:lnTo>
                  <a:lnTo>
                    <a:pt x="811076" y="108736"/>
                  </a:lnTo>
                  <a:lnTo>
                    <a:pt x="839336" y="109928"/>
                  </a:lnTo>
                  <a:lnTo>
                    <a:pt x="882974" y="115840"/>
                  </a:lnTo>
                  <a:lnTo>
                    <a:pt x="921448" y="138403"/>
                  </a:lnTo>
                  <a:lnTo>
                    <a:pt x="935898" y="185199"/>
                  </a:lnTo>
                  <a:lnTo>
                    <a:pt x="937000" y="207699"/>
                  </a:lnTo>
                  <a:lnTo>
                    <a:pt x="936827" y="234192"/>
                  </a:lnTo>
                  <a:lnTo>
                    <a:pt x="935724" y="265002"/>
                  </a:lnTo>
                  <a:lnTo>
                    <a:pt x="932127" y="340874"/>
                  </a:lnTo>
                  <a:lnTo>
                    <a:pt x="930328" y="386585"/>
                  </a:lnTo>
                  <a:lnTo>
                    <a:pt x="928993" y="437914"/>
                  </a:lnTo>
                  <a:lnTo>
                    <a:pt x="928471" y="495185"/>
                  </a:lnTo>
                  <a:lnTo>
                    <a:pt x="928879" y="558740"/>
                  </a:lnTo>
                  <a:lnTo>
                    <a:pt x="929879" y="615064"/>
                  </a:lnTo>
                  <a:lnTo>
                    <a:pt x="931134" y="664588"/>
                  </a:lnTo>
                  <a:lnTo>
                    <a:pt x="932308" y="707740"/>
                  </a:lnTo>
                  <a:lnTo>
                    <a:pt x="933064" y="744950"/>
                  </a:lnTo>
                  <a:lnTo>
                    <a:pt x="931975" y="803260"/>
                  </a:lnTo>
                  <a:lnTo>
                    <a:pt x="925177" y="842955"/>
                  </a:lnTo>
                  <a:lnTo>
                    <a:pt x="898384" y="875108"/>
                  </a:lnTo>
                  <a:lnTo>
                    <a:pt x="843598" y="884700"/>
                  </a:lnTo>
                  <a:lnTo>
                    <a:pt x="817545" y="884887"/>
                  </a:lnTo>
                  <a:lnTo>
                    <a:pt x="1145108" y="884887"/>
                  </a:lnTo>
                  <a:lnTo>
                    <a:pt x="1145108" y="108287"/>
                  </a:lnTo>
                  <a:close/>
                </a:path>
                <a:path w="1145539" h="1005839">
                  <a:moveTo>
                    <a:pt x="665403" y="882040"/>
                  </a:moveTo>
                  <a:lnTo>
                    <a:pt x="644071" y="882158"/>
                  </a:lnTo>
                  <a:lnTo>
                    <a:pt x="578933" y="883293"/>
                  </a:lnTo>
                  <a:lnTo>
                    <a:pt x="750291" y="883293"/>
                  </a:lnTo>
                  <a:lnTo>
                    <a:pt x="711301" y="882433"/>
                  </a:lnTo>
                  <a:lnTo>
                    <a:pt x="665403" y="882040"/>
                  </a:lnTo>
                  <a:close/>
                </a:path>
                <a:path w="1145539" h="1005839">
                  <a:moveTo>
                    <a:pt x="464233" y="323977"/>
                  </a:moveTo>
                  <a:lnTo>
                    <a:pt x="331528" y="323977"/>
                  </a:lnTo>
                  <a:lnTo>
                    <a:pt x="464235" y="324967"/>
                  </a:lnTo>
                  <a:lnTo>
                    <a:pt x="464233" y="323977"/>
                  </a:lnTo>
                  <a:close/>
                </a:path>
                <a:path w="1145539" h="1005839">
                  <a:moveTo>
                    <a:pt x="1145108" y="107080"/>
                  </a:moveTo>
                  <a:lnTo>
                    <a:pt x="577135" y="107080"/>
                  </a:lnTo>
                  <a:lnTo>
                    <a:pt x="696353" y="108318"/>
                  </a:lnTo>
                  <a:lnTo>
                    <a:pt x="1145108" y="108287"/>
                  </a:lnTo>
                  <a:lnTo>
                    <a:pt x="1145108" y="107080"/>
                  </a:lnTo>
                  <a:close/>
                </a:path>
              </a:pathLst>
            </a:custGeom>
            <a:solidFill>
              <a:srgbClr val="D3BC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bject 24"/>
            <p:cNvSpPr/>
            <p:nvPr/>
          </p:nvSpPr>
          <p:spPr>
            <a:xfrm>
              <a:off x="5121026" y="2222016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5">
                  <a:moveTo>
                    <a:pt x="0" y="0"/>
                  </a:moveTo>
                  <a:lnTo>
                    <a:pt x="108330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object 25"/>
            <p:cNvSpPr/>
            <p:nvPr/>
          </p:nvSpPr>
          <p:spPr>
            <a:xfrm>
              <a:off x="5136501" y="2090570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object 26"/>
            <p:cNvSpPr/>
            <p:nvPr/>
          </p:nvSpPr>
          <p:spPr>
            <a:xfrm>
              <a:off x="5121026" y="2067075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object 27"/>
            <p:cNvSpPr/>
            <p:nvPr/>
          </p:nvSpPr>
          <p:spPr>
            <a:xfrm>
              <a:off x="5136501" y="1935631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bject 28"/>
            <p:cNvSpPr/>
            <p:nvPr/>
          </p:nvSpPr>
          <p:spPr>
            <a:xfrm>
              <a:off x="5121026" y="1912770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6990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object 29"/>
            <p:cNvSpPr/>
            <p:nvPr/>
          </p:nvSpPr>
          <p:spPr>
            <a:xfrm>
              <a:off x="5136501" y="1780690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19">
                  <a:moveTo>
                    <a:pt x="0" y="0"/>
                  </a:moveTo>
                  <a:lnTo>
                    <a:pt x="0" y="109219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object 30"/>
            <p:cNvSpPr/>
            <p:nvPr/>
          </p:nvSpPr>
          <p:spPr>
            <a:xfrm>
              <a:off x="5121026" y="1757831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6990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object 31"/>
            <p:cNvSpPr/>
            <p:nvPr/>
          </p:nvSpPr>
          <p:spPr>
            <a:xfrm>
              <a:off x="5136501" y="1625750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19">
                  <a:moveTo>
                    <a:pt x="0" y="0"/>
                  </a:moveTo>
                  <a:lnTo>
                    <a:pt x="0" y="10922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bject 32"/>
            <p:cNvSpPr/>
            <p:nvPr/>
          </p:nvSpPr>
          <p:spPr>
            <a:xfrm>
              <a:off x="5121026" y="1610510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3174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object 33"/>
            <p:cNvSpPr/>
            <p:nvPr/>
          </p:nvSpPr>
          <p:spPr>
            <a:xfrm>
              <a:off x="5353144" y="2222016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5">
                  <a:moveTo>
                    <a:pt x="0" y="0"/>
                  </a:moveTo>
                  <a:lnTo>
                    <a:pt x="108318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object 34"/>
            <p:cNvSpPr/>
            <p:nvPr/>
          </p:nvSpPr>
          <p:spPr>
            <a:xfrm>
              <a:off x="5368619" y="2090570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object 35"/>
            <p:cNvSpPr/>
            <p:nvPr/>
          </p:nvSpPr>
          <p:spPr>
            <a:xfrm>
              <a:off x="5213882" y="2090570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bject 36"/>
            <p:cNvSpPr/>
            <p:nvPr/>
          </p:nvSpPr>
          <p:spPr>
            <a:xfrm>
              <a:off x="5445993" y="2090570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object 37"/>
            <p:cNvSpPr/>
            <p:nvPr/>
          </p:nvSpPr>
          <p:spPr>
            <a:xfrm>
              <a:off x="5213882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object 38"/>
            <p:cNvSpPr/>
            <p:nvPr/>
          </p:nvSpPr>
          <p:spPr>
            <a:xfrm>
              <a:off x="5291250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object 39"/>
            <p:cNvSpPr/>
            <p:nvPr/>
          </p:nvSpPr>
          <p:spPr>
            <a:xfrm>
              <a:off x="5368619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object 40"/>
            <p:cNvSpPr/>
            <p:nvPr/>
          </p:nvSpPr>
          <p:spPr>
            <a:xfrm>
              <a:off x="5445993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object 41"/>
            <p:cNvSpPr/>
            <p:nvPr/>
          </p:nvSpPr>
          <p:spPr>
            <a:xfrm>
              <a:off x="5213882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object 42"/>
            <p:cNvSpPr/>
            <p:nvPr/>
          </p:nvSpPr>
          <p:spPr>
            <a:xfrm>
              <a:off x="5291250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object 43"/>
            <p:cNvSpPr/>
            <p:nvPr/>
          </p:nvSpPr>
          <p:spPr>
            <a:xfrm>
              <a:off x="5368619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object 44"/>
            <p:cNvSpPr/>
            <p:nvPr/>
          </p:nvSpPr>
          <p:spPr>
            <a:xfrm>
              <a:off x="5445993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object 45"/>
            <p:cNvSpPr/>
            <p:nvPr/>
          </p:nvSpPr>
          <p:spPr>
            <a:xfrm>
              <a:off x="5213882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object 46"/>
            <p:cNvSpPr/>
            <p:nvPr/>
          </p:nvSpPr>
          <p:spPr>
            <a:xfrm>
              <a:off x="5291250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object 47"/>
            <p:cNvSpPr/>
            <p:nvPr/>
          </p:nvSpPr>
          <p:spPr>
            <a:xfrm>
              <a:off x="5368619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object 48"/>
            <p:cNvSpPr/>
            <p:nvPr/>
          </p:nvSpPr>
          <p:spPr>
            <a:xfrm>
              <a:off x="5445993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object 49"/>
            <p:cNvSpPr/>
            <p:nvPr/>
          </p:nvSpPr>
          <p:spPr>
            <a:xfrm>
              <a:off x="4873439" y="2160117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68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object 50"/>
            <p:cNvSpPr/>
            <p:nvPr/>
          </p:nvSpPr>
          <p:spPr>
            <a:xfrm>
              <a:off x="4888914" y="2028672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object 51"/>
            <p:cNvSpPr/>
            <p:nvPr/>
          </p:nvSpPr>
          <p:spPr>
            <a:xfrm>
              <a:off x="4873439" y="2005177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68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object 52"/>
            <p:cNvSpPr/>
            <p:nvPr/>
          </p:nvSpPr>
          <p:spPr>
            <a:xfrm>
              <a:off x="4888914" y="1873732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object 53"/>
            <p:cNvSpPr/>
            <p:nvPr/>
          </p:nvSpPr>
          <p:spPr>
            <a:xfrm>
              <a:off x="4873439" y="1811502"/>
              <a:ext cx="186055" cy="62230"/>
            </a:xfrm>
            <a:custGeom>
              <a:avLst/>
              <a:gdLst/>
              <a:ahLst/>
              <a:cxnLst/>
              <a:rect l="l" t="t" r="r" b="b"/>
              <a:pathLst>
                <a:path w="186054" h="62230">
                  <a:moveTo>
                    <a:pt x="0" y="62230"/>
                  </a:moveTo>
                  <a:lnTo>
                    <a:pt x="185686" y="62230"/>
                  </a:lnTo>
                  <a:lnTo>
                    <a:pt x="185686" y="0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rgbClr val="D3BC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object 54"/>
            <p:cNvSpPr/>
            <p:nvPr/>
          </p:nvSpPr>
          <p:spPr>
            <a:xfrm>
              <a:off x="4966282" y="202867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object 55"/>
            <p:cNvSpPr/>
            <p:nvPr/>
          </p:nvSpPr>
          <p:spPr>
            <a:xfrm>
              <a:off x="5043657" y="202867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object 56"/>
            <p:cNvSpPr/>
            <p:nvPr/>
          </p:nvSpPr>
          <p:spPr>
            <a:xfrm>
              <a:off x="4966282" y="187392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object 57"/>
            <p:cNvSpPr/>
            <p:nvPr/>
          </p:nvSpPr>
          <p:spPr>
            <a:xfrm>
              <a:off x="5043657" y="187392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object 76"/>
            <p:cNvSpPr txBox="1"/>
            <p:nvPr/>
          </p:nvSpPr>
          <p:spPr>
            <a:xfrm>
              <a:off x="5807790" y="1603208"/>
              <a:ext cx="893444" cy="66484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Жилищно- коммунальное хозяйство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27940" algn="ctr">
                <a:lnSpc>
                  <a:spcPct val="100000"/>
                </a:lnSpc>
                <a:spcBef>
                  <a:spcPts val="29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32228,6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62"/>
          <p:cNvGrpSpPr/>
          <p:nvPr/>
        </p:nvGrpSpPr>
        <p:grpSpPr>
          <a:xfrm>
            <a:off x="467544" y="2492896"/>
            <a:ext cx="2664296" cy="1063066"/>
            <a:chOff x="1823080" y="7235152"/>
            <a:chExt cx="2664296" cy="1063066"/>
          </a:xfrm>
        </p:grpSpPr>
        <p:sp>
          <p:nvSpPr>
            <p:cNvPr id="64" name="object 67"/>
            <p:cNvSpPr/>
            <p:nvPr/>
          </p:nvSpPr>
          <p:spPr>
            <a:xfrm>
              <a:off x="1823080" y="7235152"/>
              <a:ext cx="1145920" cy="106306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object 83"/>
            <p:cNvSpPr txBox="1"/>
            <p:nvPr/>
          </p:nvSpPr>
          <p:spPr>
            <a:xfrm>
              <a:off x="2978746" y="7511356"/>
              <a:ext cx="1508630" cy="2821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461645" marR="5080" indent="-449580">
                <a:lnSpc>
                  <a:spcPts val="1130"/>
                </a:lnSpc>
              </a:pPr>
              <a:r>
                <a:rPr sz="1200" dirty="0" err="1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Общегосударственные</a:t>
              </a:r>
              <a:r>
                <a:rPr sz="1200" dirty="0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200" dirty="0" err="1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вопросы</a:t>
              </a:r>
              <a:r>
                <a:rPr lang="ru-RU" sz="1200" dirty="0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object 88"/>
            <p:cNvSpPr txBox="1"/>
            <p:nvPr/>
          </p:nvSpPr>
          <p:spPr>
            <a:xfrm>
              <a:off x="3407256" y="7883224"/>
              <a:ext cx="561975" cy="1846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59001,7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3" name="Группа 66"/>
          <p:cNvGrpSpPr/>
          <p:nvPr/>
        </p:nvGrpSpPr>
        <p:grpSpPr>
          <a:xfrm>
            <a:off x="6156176" y="2492896"/>
            <a:ext cx="2408810" cy="1005840"/>
            <a:chOff x="173786" y="5685680"/>
            <a:chExt cx="2192786" cy="1005840"/>
          </a:xfrm>
        </p:grpSpPr>
        <p:sp>
          <p:nvSpPr>
            <p:cNvPr id="68" name="object 10"/>
            <p:cNvSpPr/>
            <p:nvPr/>
          </p:nvSpPr>
          <p:spPr>
            <a:xfrm>
              <a:off x="560642" y="6181804"/>
              <a:ext cx="371475" cy="156210"/>
            </a:xfrm>
            <a:custGeom>
              <a:avLst/>
              <a:gdLst/>
              <a:ahLst/>
              <a:cxnLst/>
              <a:rect l="l" t="t" r="r" b="b"/>
              <a:pathLst>
                <a:path w="371475" h="156210">
                  <a:moveTo>
                    <a:pt x="78332" y="0"/>
                  </a:moveTo>
                  <a:lnTo>
                    <a:pt x="52038" y="32354"/>
                  </a:lnTo>
                  <a:lnTo>
                    <a:pt x="36990" y="47384"/>
                  </a:lnTo>
                  <a:lnTo>
                    <a:pt x="29542" y="54861"/>
                  </a:lnTo>
                  <a:lnTo>
                    <a:pt x="21849" y="63169"/>
                  </a:lnTo>
                  <a:lnTo>
                    <a:pt x="13687" y="72948"/>
                  </a:lnTo>
                  <a:lnTo>
                    <a:pt x="4835" y="84841"/>
                  </a:lnTo>
                  <a:lnTo>
                    <a:pt x="0" y="91900"/>
                  </a:lnTo>
                  <a:lnTo>
                    <a:pt x="13033" y="106900"/>
                  </a:lnTo>
                  <a:lnTo>
                    <a:pt x="43082" y="138322"/>
                  </a:lnTo>
                  <a:lnTo>
                    <a:pt x="75521" y="155874"/>
                  </a:lnTo>
                  <a:lnTo>
                    <a:pt x="81243" y="155729"/>
                  </a:lnTo>
                  <a:lnTo>
                    <a:pt x="87197" y="154771"/>
                  </a:lnTo>
                  <a:lnTo>
                    <a:pt x="93592" y="153175"/>
                  </a:lnTo>
                  <a:lnTo>
                    <a:pt x="108541" y="148765"/>
                  </a:lnTo>
                  <a:lnTo>
                    <a:pt x="117512" y="146298"/>
                  </a:lnTo>
                  <a:lnTo>
                    <a:pt x="168255" y="138754"/>
                  </a:lnTo>
                  <a:lnTo>
                    <a:pt x="185699" y="138319"/>
                  </a:lnTo>
                  <a:lnTo>
                    <a:pt x="323853" y="138319"/>
                  </a:lnTo>
                  <a:lnTo>
                    <a:pt x="332879" y="129937"/>
                  </a:lnTo>
                  <a:lnTo>
                    <a:pt x="343625" y="119521"/>
                  </a:lnTo>
                  <a:lnTo>
                    <a:pt x="371386" y="91900"/>
                  </a:lnTo>
                  <a:lnTo>
                    <a:pt x="366214" y="86407"/>
                  </a:lnTo>
                  <a:lnTo>
                    <a:pt x="350823" y="69211"/>
                  </a:lnTo>
                  <a:lnTo>
                    <a:pt x="341390" y="58817"/>
                  </a:lnTo>
                  <a:lnTo>
                    <a:pt x="331321" y="48101"/>
                  </a:lnTo>
                  <a:lnTo>
                    <a:pt x="321010" y="37715"/>
                  </a:lnTo>
                  <a:lnTo>
                    <a:pt x="313946" y="31181"/>
                  </a:lnTo>
                  <a:lnTo>
                    <a:pt x="172852" y="31181"/>
                  </a:lnTo>
                  <a:lnTo>
                    <a:pt x="157995" y="30612"/>
                  </a:lnTo>
                  <a:lnTo>
                    <a:pt x="114822" y="22069"/>
                  </a:lnTo>
                  <a:lnTo>
                    <a:pt x="89389" y="9119"/>
                  </a:lnTo>
                  <a:lnTo>
                    <a:pt x="78332" y="0"/>
                  </a:lnTo>
                  <a:close/>
                </a:path>
                <a:path w="371475" h="156210">
                  <a:moveTo>
                    <a:pt x="323853" y="138319"/>
                  </a:moveTo>
                  <a:lnTo>
                    <a:pt x="185699" y="138319"/>
                  </a:lnTo>
                  <a:lnTo>
                    <a:pt x="205127" y="138754"/>
                  </a:lnTo>
                  <a:lnTo>
                    <a:pt x="221816" y="139944"/>
                  </a:lnTo>
                  <a:lnTo>
                    <a:pt x="266752" y="148765"/>
                  </a:lnTo>
                  <a:lnTo>
                    <a:pt x="280029" y="153175"/>
                  </a:lnTo>
                  <a:lnTo>
                    <a:pt x="285344" y="154771"/>
                  </a:lnTo>
                  <a:lnTo>
                    <a:pt x="290148" y="155729"/>
                  </a:lnTo>
                  <a:lnTo>
                    <a:pt x="294721" y="155874"/>
                  </a:lnTo>
                  <a:lnTo>
                    <a:pt x="299340" y="155033"/>
                  </a:lnTo>
                  <a:lnTo>
                    <a:pt x="304283" y="153031"/>
                  </a:lnTo>
                  <a:lnTo>
                    <a:pt x="309831" y="149695"/>
                  </a:lnTo>
                  <a:lnTo>
                    <a:pt x="316260" y="144850"/>
                  </a:lnTo>
                  <a:lnTo>
                    <a:pt x="323853" y="138319"/>
                  </a:lnTo>
                  <a:close/>
                </a:path>
                <a:path w="371475" h="156210">
                  <a:moveTo>
                    <a:pt x="285197" y="12587"/>
                  </a:moveTo>
                  <a:lnTo>
                    <a:pt x="279565" y="13683"/>
                  </a:lnTo>
                  <a:lnTo>
                    <a:pt x="278164" y="14215"/>
                  </a:lnTo>
                  <a:lnTo>
                    <a:pt x="274447" y="15427"/>
                  </a:lnTo>
                  <a:lnTo>
                    <a:pt x="228782" y="26219"/>
                  </a:lnTo>
                  <a:lnTo>
                    <a:pt x="187577" y="30870"/>
                  </a:lnTo>
                  <a:lnTo>
                    <a:pt x="172852" y="31181"/>
                  </a:lnTo>
                  <a:lnTo>
                    <a:pt x="313946" y="31181"/>
                  </a:lnTo>
                  <a:lnTo>
                    <a:pt x="310747" y="28233"/>
                  </a:lnTo>
                  <a:lnTo>
                    <a:pt x="301232" y="20558"/>
                  </a:lnTo>
                  <a:lnTo>
                    <a:pt x="292550" y="15097"/>
                  </a:lnTo>
                  <a:lnTo>
                    <a:pt x="285197" y="12587"/>
                  </a:lnTo>
                  <a:close/>
                </a:path>
              </a:pathLst>
            </a:custGeom>
            <a:solidFill>
              <a:srgbClr val="867832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7" name="Группа 100"/>
            <p:cNvGrpSpPr/>
            <p:nvPr/>
          </p:nvGrpSpPr>
          <p:grpSpPr>
            <a:xfrm>
              <a:off x="173786" y="5685680"/>
              <a:ext cx="2192786" cy="1005840"/>
              <a:chOff x="173786" y="5685680"/>
              <a:chExt cx="2192786" cy="1005840"/>
            </a:xfrm>
          </p:grpSpPr>
          <p:sp>
            <p:nvSpPr>
              <p:cNvPr id="70" name="object 9"/>
              <p:cNvSpPr/>
              <p:nvPr/>
            </p:nvSpPr>
            <p:spPr>
              <a:xfrm>
                <a:off x="173786" y="5685680"/>
                <a:ext cx="1145540" cy="1005840"/>
              </a:xfrm>
              <a:custGeom>
                <a:avLst/>
                <a:gdLst/>
                <a:ahLst/>
                <a:cxnLst/>
                <a:rect l="l" t="t" r="r" b="b"/>
                <a:pathLst>
                  <a:path w="1145540" h="1005839">
                    <a:moveTo>
                      <a:pt x="1145095" y="0"/>
                    </a:moveTo>
                    <a:lnTo>
                      <a:pt x="0" y="0"/>
                    </a:lnTo>
                    <a:lnTo>
                      <a:pt x="0" y="1005827"/>
                    </a:lnTo>
                    <a:lnTo>
                      <a:pt x="1145095" y="1005827"/>
                    </a:lnTo>
                    <a:lnTo>
                      <a:pt x="1145095" y="900148"/>
                    </a:lnTo>
                    <a:lnTo>
                      <a:pt x="683577" y="900148"/>
                    </a:lnTo>
                    <a:lnTo>
                      <a:pt x="652523" y="899348"/>
                    </a:lnTo>
                    <a:lnTo>
                      <a:pt x="618972" y="897509"/>
                    </a:lnTo>
                    <a:lnTo>
                      <a:pt x="589161" y="893733"/>
                    </a:lnTo>
                    <a:lnTo>
                      <a:pt x="560138" y="891442"/>
                    </a:lnTo>
                    <a:lnTo>
                      <a:pt x="531998" y="890266"/>
                    </a:lnTo>
                    <a:lnTo>
                      <a:pt x="504833" y="889833"/>
                    </a:lnTo>
                    <a:lnTo>
                      <a:pt x="453799" y="889709"/>
                    </a:lnTo>
                    <a:lnTo>
                      <a:pt x="430116" y="889276"/>
                    </a:lnTo>
                    <a:lnTo>
                      <a:pt x="386881" y="885811"/>
                    </a:lnTo>
                    <a:lnTo>
                      <a:pt x="349774" y="876403"/>
                    </a:lnTo>
                    <a:lnTo>
                      <a:pt x="307228" y="844650"/>
                    </a:lnTo>
                    <a:lnTo>
                      <a:pt x="288689" y="807389"/>
                    </a:lnTo>
                    <a:lnTo>
                      <a:pt x="278878" y="753786"/>
                    </a:lnTo>
                    <a:lnTo>
                      <a:pt x="277477" y="719929"/>
                    </a:lnTo>
                    <a:lnTo>
                      <a:pt x="278536" y="680872"/>
                    </a:lnTo>
                    <a:lnTo>
                      <a:pt x="278670" y="668291"/>
                    </a:lnTo>
                    <a:lnTo>
                      <a:pt x="280675" y="629376"/>
                    </a:lnTo>
                    <a:lnTo>
                      <a:pt x="285085" y="589606"/>
                    </a:lnTo>
                    <a:lnTo>
                      <a:pt x="291901" y="550142"/>
                    </a:lnTo>
                    <a:lnTo>
                      <a:pt x="301120" y="512144"/>
                    </a:lnTo>
                    <a:lnTo>
                      <a:pt x="317152" y="465768"/>
                    </a:lnTo>
                    <a:lnTo>
                      <a:pt x="321828" y="455226"/>
                    </a:lnTo>
                    <a:lnTo>
                      <a:pt x="327191" y="436713"/>
                    </a:lnTo>
                    <a:lnTo>
                      <a:pt x="345497" y="394103"/>
                    </a:lnTo>
                    <a:lnTo>
                      <a:pt x="373827" y="360601"/>
                    </a:lnTo>
                    <a:lnTo>
                      <a:pt x="420396" y="336416"/>
                    </a:lnTo>
                    <a:lnTo>
                      <a:pt x="428205" y="333068"/>
                    </a:lnTo>
                    <a:lnTo>
                      <a:pt x="435938" y="329426"/>
                    </a:lnTo>
                    <a:lnTo>
                      <a:pt x="443562" y="325306"/>
                    </a:lnTo>
                    <a:lnTo>
                      <a:pt x="451045" y="320523"/>
                    </a:lnTo>
                    <a:lnTo>
                      <a:pt x="458351" y="314895"/>
                    </a:lnTo>
                    <a:lnTo>
                      <a:pt x="386854" y="216636"/>
                    </a:lnTo>
                    <a:lnTo>
                      <a:pt x="400677" y="195130"/>
                    </a:lnTo>
                    <a:lnTo>
                      <a:pt x="427905" y="161679"/>
                    </a:lnTo>
                    <a:lnTo>
                      <a:pt x="468746" y="132103"/>
                    </a:lnTo>
                    <a:lnTo>
                      <a:pt x="511258" y="121954"/>
                    </a:lnTo>
                    <a:lnTo>
                      <a:pt x="1145095" y="121859"/>
                    </a:lnTo>
                    <a:lnTo>
                      <a:pt x="1145095" y="0"/>
                    </a:lnTo>
                    <a:close/>
                  </a:path>
                  <a:path w="1145540" h="1005839">
                    <a:moveTo>
                      <a:pt x="1145095" y="121859"/>
                    </a:moveTo>
                    <a:lnTo>
                      <a:pt x="526126" y="121859"/>
                    </a:lnTo>
                    <a:lnTo>
                      <a:pt x="541457" y="123041"/>
                    </a:lnTo>
                    <a:lnTo>
                      <a:pt x="557322" y="125278"/>
                    </a:lnTo>
                    <a:lnTo>
                      <a:pt x="573791" y="128352"/>
                    </a:lnTo>
                    <a:lnTo>
                      <a:pt x="590933" y="132040"/>
                    </a:lnTo>
                    <a:lnTo>
                      <a:pt x="627515" y="140379"/>
                    </a:lnTo>
                    <a:lnTo>
                      <a:pt x="647094" y="144589"/>
                    </a:lnTo>
                    <a:lnTo>
                      <a:pt x="667626" y="148533"/>
                    </a:lnTo>
                    <a:lnTo>
                      <a:pt x="689178" y="151989"/>
                    </a:lnTo>
                    <a:lnTo>
                      <a:pt x="711822" y="154736"/>
                    </a:lnTo>
                    <a:lnTo>
                      <a:pt x="649922" y="309486"/>
                    </a:lnTo>
                    <a:lnTo>
                      <a:pt x="738494" y="362554"/>
                    </a:lnTo>
                    <a:lnTo>
                      <a:pt x="748562" y="370338"/>
                    </a:lnTo>
                    <a:lnTo>
                      <a:pt x="757887" y="378865"/>
                    </a:lnTo>
                    <a:lnTo>
                      <a:pt x="775870" y="396582"/>
                    </a:lnTo>
                    <a:lnTo>
                      <a:pt x="785311" y="404991"/>
                    </a:lnTo>
                    <a:lnTo>
                      <a:pt x="808846" y="435264"/>
                    </a:lnTo>
                    <a:lnTo>
                      <a:pt x="827315" y="468933"/>
                    </a:lnTo>
                    <a:lnTo>
                      <a:pt x="848960" y="514105"/>
                    </a:lnTo>
                    <a:lnTo>
                      <a:pt x="866787" y="560931"/>
                    </a:lnTo>
                    <a:lnTo>
                      <a:pt x="877382" y="598008"/>
                    </a:lnTo>
                    <a:lnTo>
                      <a:pt x="884526" y="647665"/>
                    </a:lnTo>
                    <a:lnTo>
                      <a:pt x="888400" y="712297"/>
                    </a:lnTo>
                    <a:lnTo>
                      <a:pt x="887983" y="740346"/>
                    </a:lnTo>
                    <a:lnTo>
                      <a:pt x="882156" y="788465"/>
                    </a:lnTo>
                    <a:lnTo>
                      <a:pt x="869295" y="826681"/>
                    </a:lnTo>
                    <a:lnTo>
                      <a:pt x="835820" y="867369"/>
                    </a:lnTo>
                    <a:lnTo>
                      <a:pt x="783963" y="890747"/>
                    </a:lnTo>
                    <a:lnTo>
                      <a:pt x="738422" y="898189"/>
                    </a:lnTo>
                    <a:lnTo>
                      <a:pt x="683577" y="900148"/>
                    </a:lnTo>
                    <a:lnTo>
                      <a:pt x="1145095" y="900148"/>
                    </a:lnTo>
                    <a:lnTo>
                      <a:pt x="1145095" y="121859"/>
                    </a:lnTo>
                    <a:close/>
                  </a:path>
                </a:pathLst>
              </a:custGeom>
              <a:solidFill>
                <a:srgbClr val="867832"/>
              </a:solidFill>
            </p:spPr>
            <p:txBody>
              <a:bodyPr wrap="square" lIns="0" tIns="0" rIns="0" bIns="0" rtlCol="0"/>
              <a:lstStyle/>
              <a:p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1" name="object 87"/>
              <p:cNvSpPr txBox="1"/>
              <p:nvPr/>
            </p:nvSpPr>
            <p:spPr>
              <a:xfrm>
                <a:off x="1285167" y="5685680"/>
                <a:ext cx="1081405" cy="9302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5080" algn="ctr">
                  <a:lnSpc>
                    <a:spcPct val="94000"/>
                  </a:lnSpc>
                </a:pPr>
                <a:r>
                  <a:rPr sz="1200" dirty="0">
                    <a:solidFill>
                      <a:srgbClr val="2B2A29"/>
                    </a:solidFill>
                    <a:latin typeface="Times New Roman" pitchFamily="18" charset="0"/>
                    <a:cs typeface="Times New Roman" pitchFamily="18" charset="0"/>
                  </a:rPr>
                  <a:t>Межбюджетные трансферты общего характера (дотации)</a:t>
                </a:r>
                <a:endParaRPr sz="12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R="95885" algn="ctr">
                  <a:lnSpc>
                    <a:spcPct val="100000"/>
                  </a:lnSpc>
                  <a:spcBef>
                    <a:spcPts val="380"/>
                  </a:spcBef>
                </a:pPr>
                <a:r>
                  <a:rPr lang="ru-RU" sz="1200" b="1" dirty="0" smtClean="0">
                    <a:solidFill>
                      <a:srgbClr val="2B2A29"/>
                    </a:solidFill>
                    <a:latin typeface="Times New Roman" pitchFamily="18" charset="0"/>
                    <a:cs typeface="Times New Roman" pitchFamily="18" charset="0"/>
                  </a:rPr>
                  <a:t>39705,7</a:t>
                </a:r>
                <a:endParaRPr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69" name="Группа 71"/>
          <p:cNvGrpSpPr/>
          <p:nvPr/>
        </p:nvGrpSpPr>
        <p:grpSpPr>
          <a:xfrm>
            <a:off x="500034" y="5429264"/>
            <a:ext cx="1978787" cy="1004569"/>
            <a:chOff x="2424925" y="1399556"/>
            <a:chExt cx="1978787" cy="1004569"/>
          </a:xfrm>
        </p:grpSpPr>
        <p:sp>
          <p:nvSpPr>
            <p:cNvPr id="73" name="object 11"/>
            <p:cNvSpPr/>
            <p:nvPr/>
          </p:nvSpPr>
          <p:spPr>
            <a:xfrm>
              <a:off x="2424925" y="1399556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69">
                  <a:moveTo>
                    <a:pt x="1145108" y="0"/>
                  </a:moveTo>
                  <a:lnTo>
                    <a:pt x="0" y="0"/>
                  </a:lnTo>
                  <a:lnTo>
                    <a:pt x="0" y="1004569"/>
                  </a:lnTo>
                  <a:lnTo>
                    <a:pt x="1145108" y="1004569"/>
                  </a:lnTo>
                  <a:lnTo>
                    <a:pt x="1145108" y="883919"/>
                  </a:lnTo>
                  <a:lnTo>
                    <a:pt x="634862" y="883919"/>
                  </a:lnTo>
                  <a:lnTo>
                    <a:pt x="557072" y="881379"/>
                  </a:lnTo>
                  <a:lnTo>
                    <a:pt x="547902" y="869950"/>
                  </a:lnTo>
                  <a:lnTo>
                    <a:pt x="544545" y="866139"/>
                  </a:lnTo>
                  <a:lnTo>
                    <a:pt x="495173" y="866139"/>
                  </a:lnTo>
                  <a:lnTo>
                    <a:pt x="458980" y="858519"/>
                  </a:lnTo>
                  <a:lnTo>
                    <a:pt x="408375" y="838200"/>
                  </a:lnTo>
                  <a:lnTo>
                    <a:pt x="362470" y="810260"/>
                  </a:lnTo>
                  <a:lnTo>
                    <a:pt x="334632" y="786129"/>
                  </a:lnTo>
                  <a:lnTo>
                    <a:pt x="321577" y="774699"/>
                  </a:lnTo>
                  <a:lnTo>
                    <a:pt x="309115" y="760729"/>
                  </a:lnTo>
                  <a:lnTo>
                    <a:pt x="297256" y="748029"/>
                  </a:lnTo>
                  <a:lnTo>
                    <a:pt x="286012" y="734060"/>
                  </a:lnTo>
                  <a:lnTo>
                    <a:pt x="275395" y="720090"/>
                  </a:lnTo>
                  <a:lnTo>
                    <a:pt x="265416" y="706119"/>
                  </a:lnTo>
                  <a:lnTo>
                    <a:pt x="256088" y="692149"/>
                  </a:lnTo>
                  <a:lnTo>
                    <a:pt x="247420" y="676910"/>
                  </a:lnTo>
                  <a:lnTo>
                    <a:pt x="239426" y="662940"/>
                  </a:lnTo>
                  <a:lnTo>
                    <a:pt x="220106" y="614679"/>
                  </a:lnTo>
                  <a:lnTo>
                    <a:pt x="209850" y="567690"/>
                  </a:lnTo>
                  <a:lnTo>
                    <a:pt x="209926" y="558799"/>
                  </a:lnTo>
                  <a:lnTo>
                    <a:pt x="224203" y="528319"/>
                  </a:lnTo>
                  <a:lnTo>
                    <a:pt x="229565" y="521969"/>
                  </a:lnTo>
                  <a:lnTo>
                    <a:pt x="235671" y="516889"/>
                  </a:lnTo>
                  <a:lnTo>
                    <a:pt x="242482" y="510539"/>
                  </a:lnTo>
                  <a:lnTo>
                    <a:pt x="249961" y="505459"/>
                  </a:lnTo>
                  <a:lnTo>
                    <a:pt x="258066" y="497839"/>
                  </a:lnTo>
                  <a:lnTo>
                    <a:pt x="262414" y="494029"/>
                  </a:lnTo>
                  <a:lnTo>
                    <a:pt x="216636" y="494029"/>
                  </a:lnTo>
                  <a:lnTo>
                    <a:pt x="216950" y="454659"/>
                  </a:lnTo>
                  <a:lnTo>
                    <a:pt x="221535" y="410209"/>
                  </a:lnTo>
                  <a:lnTo>
                    <a:pt x="245207" y="373379"/>
                  </a:lnTo>
                  <a:lnTo>
                    <a:pt x="284360" y="356869"/>
                  </a:lnTo>
                  <a:lnTo>
                    <a:pt x="329275" y="356869"/>
                  </a:lnTo>
                  <a:lnTo>
                    <a:pt x="335800" y="351789"/>
                  </a:lnTo>
                  <a:lnTo>
                    <a:pt x="343693" y="346709"/>
                  </a:lnTo>
                  <a:lnTo>
                    <a:pt x="353178" y="344169"/>
                  </a:lnTo>
                  <a:lnTo>
                    <a:pt x="364479" y="341629"/>
                  </a:lnTo>
                  <a:lnTo>
                    <a:pt x="377820" y="340359"/>
                  </a:lnTo>
                  <a:lnTo>
                    <a:pt x="263055" y="340359"/>
                  </a:lnTo>
                  <a:lnTo>
                    <a:pt x="266529" y="325119"/>
                  </a:lnTo>
                  <a:lnTo>
                    <a:pt x="270897" y="304799"/>
                  </a:lnTo>
                  <a:lnTo>
                    <a:pt x="272706" y="297179"/>
                  </a:lnTo>
                  <a:lnTo>
                    <a:pt x="296358" y="276859"/>
                  </a:lnTo>
                  <a:lnTo>
                    <a:pt x="307219" y="270509"/>
                  </a:lnTo>
                  <a:lnTo>
                    <a:pt x="321193" y="264159"/>
                  </a:lnTo>
                  <a:lnTo>
                    <a:pt x="340436" y="264159"/>
                  </a:lnTo>
                  <a:lnTo>
                    <a:pt x="340436" y="246379"/>
                  </a:lnTo>
                  <a:lnTo>
                    <a:pt x="346022" y="236219"/>
                  </a:lnTo>
                  <a:lnTo>
                    <a:pt x="352436" y="227329"/>
                  </a:lnTo>
                  <a:lnTo>
                    <a:pt x="359647" y="217169"/>
                  </a:lnTo>
                  <a:lnTo>
                    <a:pt x="395822" y="184150"/>
                  </a:lnTo>
                  <a:lnTo>
                    <a:pt x="429757" y="163829"/>
                  </a:lnTo>
                  <a:lnTo>
                    <a:pt x="482438" y="144779"/>
                  </a:lnTo>
                  <a:lnTo>
                    <a:pt x="526410" y="138429"/>
                  </a:lnTo>
                  <a:lnTo>
                    <a:pt x="1145108" y="138429"/>
                  </a:lnTo>
                  <a:lnTo>
                    <a:pt x="1145108" y="0"/>
                  </a:lnTo>
                  <a:close/>
                </a:path>
                <a:path w="1145539" h="1004569">
                  <a:moveTo>
                    <a:pt x="556562" y="351789"/>
                  </a:moveTo>
                  <a:lnTo>
                    <a:pt x="481550" y="351789"/>
                  </a:lnTo>
                  <a:lnTo>
                    <a:pt x="494128" y="353059"/>
                  </a:lnTo>
                  <a:lnTo>
                    <a:pt x="531237" y="360679"/>
                  </a:lnTo>
                  <a:lnTo>
                    <a:pt x="578672" y="375919"/>
                  </a:lnTo>
                  <a:lnTo>
                    <a:pt x="622855" y="396239"/>
                  </a:lnTo>
                  <a:lnTo>
                    <a:pt x="633275" y="401319"/>
                  </a:lnTo>
                  <a:lnTo>
                    <a:pt x="618438" y="463549"/>
                  </a:lnTo>
                  <a:lnTo>
                    <a:pt x="610119" y="520699"/>
                  </a:lnTo>
                  <a:lnTo>
                    <a:pt x="607424" y="572769"/>
                  </a:lnTo>
                  <a:lnTo>
                    <a:pt x="609460" y="619760"/>
                  </a:lnTo>
                  <a:lnTo>
                    <a:pt x="615336" y="661669"/>
                  </a:lnTo>
                  <a:lnTo>
                    <a:pt x="635034" y="732790"/>
                  </a:lnTo>
                  <a:lnTo>
                    <a:pt x="659374" y="787399"/>
                  </a:lnTo>
                  <a:lnTo>
                    <a:pt x="681215" y="828039"/>
                  </a:lnTo>
                  <a:lnTo>
                    <a:pt x="688967" y="844550"/>
                  </a:lnTo>
                  <a:lnTo>
                    <a:pt x="693415" y="855979"/>
                  </a:lnTo>
                  <a:lnTo>
                    <a:pt x="693667" y="866139"/>
                  </a:lnTo>
                  <a:lnTo>
                    <a:pt x="688831" y="873760"/>
                  </a:lnTo>
                  <a:lnTo>
                    <a:pt x="678013" y="878839"/>
                  </a:lnTo>
                  <a:lnTo>
                    <a:pt x="660321" y="882650"/>
                  </a:lnTo>
                  <a:lnTo>
                    <a:pt x="634862" y="883919"/>
                  </a:lnTo>
                  <a:lnTo>
                    <a:pt x="1145108" y="883919"/>
                  </a:lnTo>
                  <a:lnTo>
                    <a:pt x="1145108" y="847089"/>
                  </a:lnTo>
                  <a:lnTo>
                    <a:pt x="738474" y="847089"/>
                  </a:lnTo>
                  <a:lnTo>
                    <a:pt x="727497" y="826769"/>
                  </a:lnTo>
                  <a:lnTo>
                    <a:pt x="716564" y="807719"/>
                  </a:lnTo>
                  <a:lnTo>
                    <a:pt x="695258" y="770890"/>
                  </a:lnTo>
                  <a:lnTo>
                    <a:pt x="685101" y="753110"/>
                  </a:lnTo>
                  <a:lnTo>
                    <a:pt x="666317" y="717549"/>
                  </a:lnTo>
                  <a:lnTo>
                    <a:pt x="650290" y="681990"/>
                  </a:lnTo>
                  <a:lnTo>
                    <a:pt x="637881" y="645160"/>
                  </a:lnTo>
                  <a:lnTo>
                    <a:pt x="629953" y="605790"/>
                  </a:lnTo>
                  <a:lnTo>
                    <a:pt x="627367" y="562610"/>
                  </a:lnTo>
                  <a:lnTo>
                    <a:pt x="628346" y="539749"/>
                  </a:lnTo>
                  <a:lnTo>
                    <a:pt x="630983" y="515619"/>
                  </a:lnTo>
                  <a:lnTo>
                    <a:pt x="635387" y="488949"/>
                  </a:lnTo>
                  <a:lnTo>
                    <a:pt x="641664" y="462279"/>
                  </a:lnTo>
                  <a:lnTo>
                    <a:pt x="649922" y="433069"/>
                  </a:lnTo>
                  <a:lnTo>
                    <a:pt x="707430" y="433069"/>
                  </a:lnTo>
                  <a:lnTo>
                    <a:pt x="701410" y="426719"/>
                  </a:lnTo>
                  <a:lnTo>
                    <a:pt x="684481" y="406399"/>
                  </a:lnTo>
                  <a:lnTo>
                    <a:pt x="680872" y="401319"/>
                  </a:lnTo>
                  <a:lnTo>
                    <a:pt x="692702" y="393699"/>
                  </a:lnTo>
                  <a:lnTo>
                    <a:pt x="704949" y="386079"/>
                  </a:lnTo>
                  <a:lnTo>
                    <a:pt x="717568" y="379729"/>
                  </a:lnTo>
                  <a:lnTo>
                    <a:pt x="730512" y="374649"/>
                  </a:lnTo>
                  <a:lnTo>
                    <a:pt x="734919" y="373379"/>
                  </a:lnTo>
                  <a:lnTo>
                    <a:pt x="647607" y="373379"/>
                  </a:lnTo>
                  <a:lnTo>
                    <a:pt x="637601" y="372109"/>
                  </a:lnTo>
                  <a:lnTo>
                    <a:pt x="625981" y="369569"/>
                  </a:lnTo>
                  <a:lnTo>
                    <a:pt x="613004" y="367029"/>
                  </a:lnTo>
                  <a:lnTo>
                    <a:pt x="598924" y="363219"/>
                  </a:lnTo>
                  <a:lnTo>
                    <a:pt x="568481" y="355599"/>
                  </a:lnTo>
                  <a:lnTo>
                    <a:pt x="556562" y="351789"/>
                  </a:lnTo>
                  <a:close/>
                </a:path>
                <a:path w="1145539" h="1004569">
                  <a:moveTo>
                    <a:pt x="340436" y="264159"/>
                  </a:moveTo>
                  <a:lnTo>
                    <a:pt x="321193" y="264159"/>
                  </a:lnTo>
                  <a:lnTo>
                    <a:pt x="319318" y="281939"/>
                  </a:lnTo>
                  <a:lnTo>
                    <a:pt x="318377" y="295909"/>
                  </a:lnTo>
                  <a:lnTo>
                    <a:pt x="318134" y="304799"/>
                  </a:lnTo>
                  <a:lnTo>
                    <a:pt x="318019" y="323849"/>
                  </a:lnTo>
                  <a:lnTo>
                    <a:pt x="317847" y="326389"/>
                  </a:lnTo>
                  <a:lnTo>
                    <a:pt x="293146" y="335279"/>
                  </a:lnTo>
                  <a:lnTo>
                    <a:pt x="282319" y="336549"/>
                  </a:lnTo>
                  <a:lnTo>
                    <a:pt x="268760" y="339089"/>
                  </a:lnTo>
                  <a:lnTo>
                    <a:pt x="263055" y="340359"/>
                  </a:lnTo>
                  <a:lnTo>
                    <a:pt x="377820" y="340359"/>
                  </a:lnTo>
                  <a:lnTo>
                    <a:pt x="368538" y="382269"/>
                  </a:lnTo>
                  <a:lnTo>
                    <a:pt x="361159" y="421639"/>
                  </a:lnTo>
                  <a:lnTo>
                    <a:pt x="351901" y="490219"/>
                  </a:lnTo>
                  <a:lnTo>
                    <a:pt x="349797" y="532129"/>
                  </a:lnTo>
                  <a:lnTo>
                    <a:pt x="349705" y="549910"/>
                  </a:lnTo>
                  <a:lnTo>
                    <a:pt x="351000" y="574040"/>
                  </a:lnTo>
                  <a:lnTo>
                    <a:pt x="358458" y="621029"/>
                  </a:lnTo>
                  <a:lnTo>
                    <a:pt x="371885" y="664210"/>
                  </a:lnTo>
                  <a:lnTo>
                    <a:pt x="390870" y="706119"/>
                  </a:lnTo>
                  <a:lnTo>
                    <a:pt x="415004" y="746760"/>
                  </a:lnTo>
                  <a:lnTo>
                    <a:pt x="443876" y="789940"/>
                  </a:lnTo>
                  <a:lnTo>
                    <a:pt x="477077" y="839469"/>
                  </a:lnTo>
                  <a:lnTo>
                    <a:pt x="495173" y="866139"/>
                  </a:lnTo>
                  <a:lnTo>
                    <a:pt x="544545" y="866139"/>
                  </a:lnTo>
                  <a:lnTo>
                    <a:pt x="538951" y="859789"/>
                  </a:lnTo>
                  <a:lnTo>
                    <a:pt x="530210" y="849629"/>
                  </a:lnTo>
                  <a:lnTo>
                    <a:pt x="521666" y="840739"/>
                  </a:lnTo>
                  <a:lnTo>
                    <a:pt x="513308" y="831850"/>
                  </a:lnTo>
                  <a:lnTo>
                    <a:pt x="497103" y="815339"/>
                  </a:lnTo>
                  <a:lnTo>
                    <a:pt x="466409" y="781049"/>
                  </a:lnTo>
                  <a:lnTo>
                    <a:pt x="437386" y="740410"/>
                  </a:lnTo>
                  <a:lnTo>
                    <a:pt x="416267" y="698499"/>
                  </a:lnTo>
                  <a:lnTo>
                    <a:pt x="402323" y="664210"/>
                  </a:lnTo>
                  <a:lnTo>
                    <a:pt x="395820" y="648969"/>
                  </a:lnTo>
                  <a:lnTo>
                    <a:pt x="381652" y="599440"/>
                  </a:lnTo>
                  <a:lnTo>
                    <a:pt x="375004" y="551179"/>
                  </a:lnTo>
                  <a:lnTo>
                    <a:pt x="374440" y="519429"/>
                  </a:lnTo>
                  <a:lnTo>
                    <a:pt x="375250" y="504189"/>
                  </a:lnTo>
                  <a:lnTo>
                    <a:pt x="381762" y="457199"/>
                  </a:lnTo>
                  <a:lnTo>
                    <a:pt x="393913" y="412749"/>
                  </a:lnTo>
                  <a:lnTo>
                    <a:pt x="411077" y="369569"/>
                  </a:lnTo>
                  <a:lnTo>
                    <a:pt x="443412" y="351789"/>
                  </a:lnTo>
                  <a:lnTo>
                    <a:pt x="556562" y="351789"/>
                  </a:lnTo>
                  <a:lnTo>
                    <a:pt x="520941" y="340359"/>
                  </a:lnTo>
                  <a:lnTo>
                    <a:pt x="505617" y="335279"/>
                  </a:lnTo>
                  <a:lnTo>
                    <a:pt x="490980" y="331469"/>
                  </a:lnTo>
                  <a:lnTo>
                    <a:pt x="477286" y="326389"/>
                  </a:lnTo>
                  <a:lnTo>
                    <a:pt x="471039" y="323849"/>
                  </a:lnTo>
                  <a:lnTo>
                    <a:pt x="340436" y="323849"/>
                  </a:lnTo>
                  <a:lnTo>
                    <a:pt x="340436" y="264159"/>
                  </a:lnTo>
                  <a:close/>
                </a:path>
                <a:path w="1145539" h="1004569">
                  <a:moveTo>
                    <a:pt x="707430" y="433069"/>
                  </a:moveTo>
                  <a:lnTo>
                    <a:pt x="649922" y="433069"/>
                  </a:lnTo>
                  <a:lnTo>
                    <a:pt x="663950" y="438149"/>
                  </a:lnTo>
                  <a:lnTo>
                    <a:pt x="678117" y="445769"/>
                  </a:lnTo>
                  <a:lnTo>
                    <a:pt x="720525" y="480059"/>
                  </a:lnTo>
                  <a:lnTo>
                    <a:pt x="747792" y="509269"/>
                  </a:lnTo>
                  <a:lnTo>
                    <a:pt x="773386" y="544829"/>
                  </a:lnTo>
                  <a:lnTo>
                    <a:pt x="796567" y="584199"/>
                  </a:lnTo>
                  <a:lnTo>
                    <a:pt x="816590" y="627379"/>
                  </a:lnTo>
                  <a:lnTo>
                    <a:pt x="832714" y="671829"/>
                  </a:lnTo>
                  <a:lnTo>
                    <a:pt x="844196" y="718819"/>
                  </a:lnTo>
                  <a:lnTo>
                    <a:pt x="850293" y="765810"/>
                  </a:lnTo>
                  <a:lnTo>
                    <a:pt x="851090" y="788669"/>
                  </a:lnTo>
                  <a:lnTo>
                    <a:pt x="838679" y="796290"/>
                  </a:lnTo>
                  <a:lnTo>
                    <a:pt x="826906" y="803910"/>
                  </a:lnTo>
                  <a:lnTo>
                    <a:pt x="815626" y="811529"/>
                  </a:lnTo>
                  <a:lnTo>
                    <a:pt x="804698" y="816610"/>
                  </a:lnTo>
                  <a:lnTo>
                    <a:pt x="793977" y="822960"/>
                  </a:lnTo>
                  <a:lnTo>
                    <a:pt x="761629" y="838200"/>
                  </a:lnTo>
                  <a:lnTo>
                    <a:pt x="750306" y="842010"/>
                  </a:lnTo>
                  <a:lnTo>
                    <a:pt x="738474" y="847089"/>
                  </a:lnTo>
                  <a:lnTo>
                    <a:pt x="1145108" y="847089"/>
                  </a:lnTo>
                  <a:lnTo>
                    <a:pt x="1145108" y="741679"/>
                  </a:lnTo>
                  <a:lnTo>
                    <a:pt x="882040" y="741679"/>
                  </a:lnTo>
                  <a:lnTo>
                    <a:pt x="876529" y="732790"/>
                  </a:lnTo>
                  <a:lnTo>
                    <a:pt x="859549" y="687069"/>
                  </a:lnTo>
                  <a:lnTo>
                    <a:pt x="848862" y="647699"/>
                  </a:lnTo>
                  <a:lnTo>
                    <a:pt x="845066" y="634999"/>
                  </a:lnTo>
                  <a:lnTo>
                    <a:pt x="831346" y="596899"/>
                  </a:lnTo>
                  <a:lnTo>
                    <a:pt x="811672" y="563879"/>
                  </a:lnTo>
                  <a:lnTo>
                    <a:pt x="804646" y="549910"/>
                  </a:lnTo>
                  <a:lnTo>
                    <a:pt x="782555" y="513079"/>
                  </a:lnTo>
                  <a:lnTo>
                    <a:pt x="751163" y="476249"/>
                  </a:lnTo>
                  <a:lnTo>
                    <a:pt x="743045" y="467359"/>
                  </a:lnTo>
                  <a:lnTo>
                    <a:pt x="726566" y="452119"/>
                  </a:lnTo>
                  <a:lnTo>
                    <a:pt x="718227" y="444499"/>
                  </a:lnTo>
                  <a:lnTo>
                    <a:pt x="707430" y="433069"/>
                  </a:lnTo>
                  <a:close/>
                </a:path>
                <a:path w="1145539" h="1004569">
                  <a:moveTo>
                    <a:pt x="1145108" y="364489"/>
                  </a:moveTo>
                  <a:lnTo>
                    <a:pt x="812401" y="364489"/>
                  </a:lnTo>
                  <a:lnTo>
                    <a:pt x="840193" y="367029"/>
                  </a:lnTo>
                  <a:lnTo>
                    <a:pt x="853974" y="369569"/>
                  </a:lnTo>
                  <a:lnTo>
                    <a:pt x="932108" y="383539"/>
                  </a:lnTo>
                  <a:lnTo>
                    <a:pt x="951813" y="434339"/>
                  </a:lnTo>
                  <a:lnTo>
                    <a:pt x="956809" y="476249"/>
                  </a:lnTo>
                  <a:lnTo>
                    <a:pt x="958742" y="527049"/>
                  </a:lnTo>
                  <a:lnTo>
                    <a:pt x="958641" y="533399"/>
                  </a:lnTo>
                  <a:lnTo>
                    <a:pt x="953604" y="581660"/>
                  </a:lnTo>
                  <a:lnTo>
                    <a:pt x="941193" y="627379"/>
                  </a:lnTo>
                  <a:lnTo>
                    <a:pt x="921157" y="674369"/>
                  </a:lnTo>
                  <a:lnTo>
                    <a:pt x="893183" y="723899"/>
                  </a:lnTo>
                  <a:lnTo>
                    <a:pt x="882040" y="741679"/>
                  </a:lnTo>
                  <a:lnTo>
                    <a:pt x="1145108" y="741679"/>
                  </a:lnTo>
                  <a:lnTo>
                    <a:pt x="1145108" y="364489"/>
                  </a:lnTo>
                  <a:close/>
                </a:path>
                <a:path w="1145539" h="1004569">
                  <a:moveTo>
                    <a:pt x="329275" y="356869"/>
                  </a:moveTo>
                  <a:lnTo>
                    <a:pt x="284360" y="356869"/>
                  </a:lnTo>
                  <a:lnTo>
                    <a:pt x="282698" y="374649"/>
                  </a:lnTo>
                  <a:lnTo>
                    <a:pt x="280563" y="389889"/>
                  </a:lnTo>
                  <a:lnTo>
                    <a:pt x="270593" y="426719"/>
                  </a:lnTo>
                  <a:lnTo>
                    <a:pt x="237707" y="473709"/>
                  </a:lnTo>
                  <a:lnTo>
                    <a:pt x="228032" y="482599"/>
                  </a:lnTo>
                  <a:lnTo>
                    <a:pt x="216636" y="494029"/>
                  </a:lnTo>
                  <a:lnTo>
                    <a:pt x="262414" y="494029"/>
                  </a:lnTo>
                  <a:lnTo>
                    <a:pt x="266761" y="490219"/>
                  </a:lnTo>
                  <a:lnTo>
                    <a:pt x="289898" y="454659"/>
                  </a:lnTo>
                  <a:lnTo>
                    <a:pt x="309312" y="397509"/>
                  </a:lnTo>
                  <a:lnTo>
                    <a:pt x="312364" y="387349"/>
                  </a:lnTo>
                  <a:lnTo>
                    <a:pt x="315662" y="378459"/>
                  </a:lnTo>
                  <a:lnTo>
                    <a:pt x="319430" y="370839"/>
                  </a:lnTo>
                  <a:lnTo>
                    <a:pt x="323893" y="363219"/>
                  </a:lnTo>
                  <a:lnTo>
                    <a:pt x="329275" y="356869"/>
                  </a:lnTo>
                  <a:close/>
                </a:path>
                <a:path w="1145539" h="1004569">
                  <a:moveTo>
                    <a:pt x="785082" y="337819"/>
                  </a:moveTo>
                  <a:lnTo>
                    <a:pt x="768843" y="337819"/>
                  </a:lnTo>
                  <a:lnTo>
                    <a:pt x="755042" y="339089"/>
                  </a:lnTo>
                  <a:lnTo>
                    <a:pt x="743387" y="340359"/>
                  </a:lnTo>
                  <a:lnTo>
                    <a:pt x="733589" y="342899"/>
                  </a:lnTo>
                  <a:lnTo>
                    <a:pt x="725358" y="345439"/>
                  </a:lnTo>
                  <a:lnTo>
                    <a:pt x="718404" y="349249"/>
                  </a:lnTo>
                  <a:lnTo>
                    <a:pt x="712436" y="351789"/>
                  </a:lnTo>
                  <a:lnTo>
                    <a:pt x="707165" y="355599"/>
                  </a:lnTo>
                  <a:lnTo>
                    <a:pt x="702300" y="358139"/>
                  </a:lnTo>
                  <a:lnTo>
                    <a:pt x="697550" y="361949"/>
                  </a:lnTo>
                  <a:lnTo>
                    <a:pt x="692627" y="364489"/>
                  </a:lnTo>
                  <a:lnTo>
                    <a:pt x="687240" y="367029"/>
                  </a:lnTo>
                  <a:lnTo>
                    <a:pt x="681098" y="369569"/>
                  </a:lnTo>
                  <a:lnTo>
                    <a:pt x="673912" y="370839"/>
                  </a:lnTo>
                  <a:lnTo>
                    <a:pt x="665391" y="370839"/>
                  </a:lnTo>
                  <a:lnTo>
                    <a:pt x="661758" y="372109"/>
                  </a:lnTo>
                  <a:lnTo>
                    <a:pt x="655745" y="373379"/>
                  </a:lnTo>
                  <a:lnTo>
                    <a:pt x="734919" y="373379"/>
                  </a:lnTo>
                  <a:lnTo>
                    <a:pt x="743734" y="370839"/>
                  </a:lnTo>
                  <a:lnTo>
                    <a:pt x="770829" y="365759"/>
                  </a:lnTo>
                  <a:lnTo>
                    <a:pt x="784609" y="364489"/>
                  </a:lnTo>
                  <a:lnTo>
                    <a:pt x="1145108" y="364489"/>
                  </a:lnTo>
                  <a:lnTo>
                    <a:pt x="1145108" y="355599"/>
                  </a:lnTo>
                  <a:lnTo>
                    <a:pt x="912990" y="355599"/>
                  </a:lnTo>
                  <a:lnTo>
                    <a:pt x="880213" y="349249"/>
                  </a:lnTo>
                  <a:lnTo>
                    <a:pt x="851324" y="344169"/>
                  </a:lnTo>
                  <a:lnTo>
                    <a:pt x="826032" y="341629"/>
                  </a:lnTo>
                  <a:lnTo>
                    <a:pt x="804049" y="339089"/>
                  </a:lnTo>
                  <a:lnTo>
                    <a:pt x="785082" y="337819"/>
                  </a:lnTo>
                  <a:close/>
                </a:path>
                <a:path w="1145539" h="1004569">
                  <a:moveTo>
                    <a:pt x="1145108" y="142239"/>
                  </a:moveTo>
                  <a:lnTo>
                    <a:pt x="637787" y="142239"/>
                  </a:lnTo>
                  <a:lnTo>
                    <a:pt x="667147" y="144779"/>
                  </a:lnTo>
                  <a:lnTo>
                    <a:pt x="696344" y="152400"/>
                  </a:lnTo>
                  <a:lnTo>
                    <a:pt x="753043" y="176529"/>
                  </a:lnTo>
                  <a:lnTo>
                    <a:pt x="805471" y="212089"/>
                  </a:lnTo>
                  <a:lnTo>
                    <a:pt x="851214" y="255269"/>
                  </a:lnTo>
                  <a:lnTo>
                    <a:pt x="887859" y="304799"/>
                  </a:lnTo>
                  <a:lnTo>
                    <a:pt x="912990" y="355599"/>
                  </a:lnTo>
                  <a:lnTo>
                    <a:pt x="1145108" y="355599"/>
                  </a:lnTo>
                  <a:lnTo>
                    <a:pt x="1145108" y="142239"/>
                  </a:lnTo>
                  <a:close/>
                </a:path>
                <a:path w="1145539" h="1004569">
                  <a:moveTo>
                    <a:pt x="1145108" y="138429"/>
                  </a:moveTo>
                  <a:lnTo>
                    <a:pt x="526410" y="138429"/>
                  </a:lnTo>
                  <a:lnTo>
                    <a:pt x="506941" y="158750"/>
                  </a:lnTo>
                  <a:lnTo>
                    <a:pt x="490215" y="177800"/>
                  </a:lnTo>
                  <a:lnTo>
                    <a:pt x="475954" y="194309"/>
                  </a:lnTo>
                  <a:lnTo>
                    <a:pt x="463878" y="209549"/>
                  </a:lnTo>
                  <a:lnTo>
                    <a:pt x="453709" y="224789"/>
                  </a:lnTo>
                  <a:lnTo>
                    <a:pt x="445168" y="237489"/>
                  </a:lnTo>
                  <a:lnTo>
                    <a:pt x="437976" y="248919"/>
                  </a:lnTo>
                  <a:lnTo>
                    <a:pt x="431855" y="260349"/>
                  </a:lnTo>
                  <a:lnTo>
                    <a:pt x="426525" y="269239"/>
                  </a:lnTo>
                  <a:lnTo>
                    <a:pt x="401998" y="303529"/>
                  </a:lnTo>
                  <a:lnTo>
                    <a:pt x="355453" y="321309"/>
                  </a:lnTo>
                  <a:lnTo>
                    <a:pt x="340436" y="323849"/>
                  </a:lnTo>
                  <a:lnTo>
                    <a:pt x="471039" y="323849"/>
                  </a:lnTo>
                  <a:lnTo>
                    <a:pt x="464791" y="321309"/>
                  </a:lnTo>
                  <a:lnTo>
                    <a:pt x="453750" y="317499"/>
                  </a:lnTo>
                  <a:lnTo>
                    <a:pt x="444418" y="313689"/>
                  </a:lnTo>
                  <a:lnTo>
                    <a:pt x="437052" y="311149"/>
                  </a:lnTo>
                  <a:lnTo>
                    <a:pt x="433273" y="308609"/>
                  </a:lnTo>
                  <a:lnTo>
                    <a:pt x="453069" y="266699"/>
                  </a:lnTo>
                  <a:lnTo>
                    <a:pt x="475117" y="229869"/>
                  </a:lnTo>
                  <a:lnTo>
                    <a:pt x="524760" y="179069"/>
                  </a:lnTo>
                  <a:lnTo>
                    <a:pt x="579788" y="149859"/>
                  </a:lnTo>
                  <a:lnTo>
                    <a:pt x="637787" y="142239"/>
                  </a:lnTo>
                  <a:lnTo>
                    <a:pt x="1145108" y="142239"/>
                  </a:lnTo>
                  <a:lnTo>
                    <a:pt x="1145108" y="138429"/>
                  </a:lnTo>
                  <a:close/>
                </a:path>
              </a:pathLst>
            </a:custGeom>
            <a:solidFill>
              <a:srgbClr val="5A7A8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4" name="object 12"/>
            <p:cNvSpPr txBox="1"/>
            <p:nvPr/>
          </p:nvSpPr>
          <p:spPr>
            <a:xfrm>
              <a:off x="3577053" y="1566377"/>
              <a:ext cx="826659" cy="789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Физическая культура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и спорт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24765" algn="ctr">
                <a:lnSpc>
                  <a:spcPct val="100000"/>
                </a:lnSpc>
                <a:spcBef>
                  <a:spcPts val="415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2375,0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2" name="Группа 74"/>
          <p:cNvGrpSpPr/>
          <p:nvPr/>
        </p:nvGrpSpPr>
        <p:grpSpPr>
          <a:xfrm>
            <a:off x="6300192" y="908720"/>
            <a:ext cx="2448272" cy="1004569"/>
            <a:chOff x="2399999" y="2593851"/>
            <a:chExt cx="2448272" cy="1004569"/>
          </a:xfrm>
        </p:grpSpPr>
        <p:sp>
          <p:nvSpPr>
            <p:cNvPr id="76" name="object 13"/>
            <p:cNvSpPr/>
            <p:nvPr/>
          </p:nvSpPr>
          <p:spPr>
            <a:xfrm>
              <a:off x="2399999" y="2593851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70">
                  <a:moveTo>
                    <a:pt x="1145095" y="0"/>
                  </a:moveTo>
                  <a:lnTo>
                    <a:pt x="0" y="0"/>
                  </a:lnTo>
                  <a:lnTo>
                    <a:pt x="0" y="1004570"/>
                  </a:lnTo>
                  <a:lnTo>
                    <a:pt x="1145095" y="1004570"/>
                  </a:lnTo>
                  <a:lnTo>
                    <a:pt x="1145095" y="943610"/>
                  </a:lnTo>
                  <a:lnTo>
                    <a:pt x="742759" y="943610"/>
                  </a:lnTo>
                  <a:lnTo>
                    <a:pt x="741017" y="939800"/>
                  </a:lnTo>
                  <a:lnTo>
                    <a:pt x="620409" y="939800"/>
                  </a:lnTo>
                  <a:lnTo>
                    <a:pt x="618257" y="935990"/>
                  </a:lnTo>
                  <a:lnTo>
                    <a:pt x="499056" y="935990"/>
                  </a:lnTo>
                  <a:lnTo>
                    <a:pt x="479704" y="896620"/>
                  </a:lnTo>
                  <a:lnTo>
                    <a:pt x="480778" y="887730"/>
                  </a:lnTo>
                  <a:lnTo>
                    <a:pt x="483484" y="873760"/>
                  </a:lnTo>
                  <a:lnTo>
                    <a:pt x="487047" y="859790"/>
                  </a:lnTo>
                  <a:lnTo>
                    <a:pt x="490693" y="844550"/>
                  </a:lnTo>
                  <a:lnTo>
                    <a:pt x="493646" y="831850"/>
                  </a:lnTo>
                  <a:lnTo>
                    <a:pt x="495132" y="821690"/>
                  </a:lnTo>
                  <a:lnTo>
                    <a:pt x="498940" y="805180"/>
                  </a:lnTo>
                  <a:lnTo>
                    <a:pt x="506551" y="767080"/>
                  </a:lnTo>
                  <a:lnTo>
                    <a:pt x="510199" y="726440"/>
                  </a:lnTo>
                  <a:lnTo>
                    <a:pt x="510602" y="695960"/>
                  </a:lnTo>
                  <a:lnTo>
                    <a:pt x="185699" y="695960"/>
                  </a:lnTo>
                  <a:lnTo>
                    <a:pt x="185699" y="386080"/>
                  </a:lnTo>
                  <a:lnTo>
                    <a:pt x="210795" y="383540"/>
                  </a:lnTo>
                  <a:lnTo>
                    <a:pt x="230298" y="382270"/>
                  </a:lnTo>
                  <a:lnTo>
                    <a:pt x="365873" y="382270"/>
                  </a:lnTo>
                  <a:lnTo>
                    <a:pt x="349700" y="368300"/>
                  </a:lnTo>
                  <a:lnTo>
                    <a:pt x="321541" y="328930"/>
                  </a:lnTo>
                  <a:lnTo>
                    <a:pt x="304199" y="284480"/>
                  </a:lnTo>
                  <a:lnTo>
                    <a:pt x="299252" y="236220"/>
                  </a:lnTo>
                  <a:lnTo>
                    <a:pt x="301920" y="213360"/>
                  </a:lnTo>
                  <a:lnTo>
                    <a:pt x="318525" y="168910"/>
                  </a:lnTo>
                  <a:lnTo>
                    <a:pt x="351471" y="133350"/>
                  </a:lnTo>
                  <a:lnTo>
                    <a:pt x="402336" y="107950"/>
                  </a:lnTo>
                  <a:lnTo>
                    <a:pt x="459266" y="95250"/>
                  </a:lnTo>
                  <a:lnTo>
                    <a:pt x="763535" y="95250"/>
                  </a:lnTo>
                  <a:lnTo>
                    <a:pt x="784237" y="91440"/>
                  </a:lnTo>
                  <a:lnTo>
                    <a:pt x="1145095" y="91440"/>
                  </a:lnTo>
                  <a:lnTo>
                    <a:pt x="1145095" y="0"/>
                  </a:lnTo>
                  <a:close/>
                </a:path>
                <a:path w="1145539" h="1004570">
                  <a:moveTo>
                    <a:pt x="1145095" y="416560"/>
                  </a:moveTo>
                  <a:lnTo>
                    <a:pt x="851090" y="416560"/>
                  </a:lnTo>
                  <a:lnTo>
                    <a:pt x="851200" y="426720"/>
                  </a:lnTo>
                  <a:lnTo>
                    <a:pt x="853265" y="476250"/>
                  </a:lnTo>
                  <a:lnTo>
                    <a:pt x="855545" y="518160"/>
                  </a:lnTo>
                  <a:lnTo>
                    <a:pt x="856258" y="533400"/>
                  </a:lnTo>
                  <a:lnTo>
                    <a:pt x="856891" y="548640"/>
                  </a:lnTo>
                  <a:lnTo>
                    <a:pt x="857407" y="563880"/>
                  </a:lnTo>
                  <a:lnTo>
                    <a:pt x="857772" y="579120"/>
                  </a:lnTo>
                  <a:lnTo>
                    <a:pt x="857831" y="612140"/>
                  </a:lnTo>
                  <a:lnTo>
                    <a:pt x="857616" y="622300"/>
                  </a:lnTo>
                  <a:lnTo>
                    <a:pt x="853184" y="670560"/>
                  </a:lnTo>
                  <a:lnTo>
                    <a:pt x="851090" y="680720"/>
                  </a:lnTo>
                  <a:lnTo>
                    <a:pt x="727290" y="680720"/>
                  </a:lnTo>
                  <a:lnTo>
                    <a:pt x="727404" y="711200"/>
                  </a:lnTo>
                  <a:lnTo>
                    <a:pt x="729778" y="754380"/>
                  </a:lnTo>
                  <a:lnTo>
                    <a:pt x="738807" y="802640"/>
                  </a:lnTo>
                  <a:lnTo>
                    <a:pt x="742619" y="819150"/>
                  </a:lnTo>
                  <a:lnTo>
                    <a:pt x="752599" y="863600"/>
                  </a:lnTo>
                  <a:lnTo>
                    <a:pt x="758232" y="881380"/>
                  </a:lnTo>
                  <a:lnTo>
                    <a:pt x="742759" y="943610"/>
                  </a:lnTo>
                  <a:lnTo>
                    <a:pt x="1145095" y="943610"/>
                  </a:lnTo>
                  <a:lnTo>
                    <a:pt x="1145095" y="416560"/>
                  </a:lnTo>
                  <a:close/>
                </a:path>
                <a:path w="1145539" h="1004570">
                  <a:moveTo>
                    <a:pt x="621646" y="730409"/>
                  </a:moveTo>
                  <a:lnTo>
                    <a:pt x="639135" y="773430"/>
                  </a:lnTo>
                  <a:lnTo>
                    <a:pt x="643462" y="815340"/>
                  </a:lnTo>
                  <a:lnTo>
                    <a:pt x="643312" y="829310"/>
                  </a:lnTo>
                  <a:lnTo>
                    <a:pt x="639309" y="869950"/>
                  </a:lnTo>
                  <a:lnTo>
                    <a:pt x="628928" y="916940"/>
                  </a:lnTo>
                  <a:lnTo>
                    <a:pt x="620409" y="939800"/>
                  </a:lnTo>
                  <a:lnTo>
                    <a:pt x="741017" y="939800"/>
                  </a:lnTo>
                  <a:lnTo>
                    <a:pt x="722185" y="897890"/>
                  </a:lnTo>
                  <a:lnTo>
                    <a:pt x="708034" y="859790"/>
                  </a:lnTo>
                  <a:lnTo>
                    <a:pt x="703737" y="845820"/>
                  </a:lnTo>
                  <a:lnTo>
                    <a:pt x="699707" y="833120"/>
                  </a:lnTo>
                  <a:lnTo>
                    <a:pt x="695976" y="820420"/>
                  </a:lnTo>
                  <a:lnTo>
                    <a:pt x="692577" y="807720"/>
                  </a:lnTo>
                  <a:lnTo>
                    <a:pt x="689544" y="793750"/>
                  </a:lnTo>
                  <a:lnTo>
                    <a:pt x="686911" y="782320"/>
                  </a:lnTo>
                  <a:lnTo>
                    <a:pt x="684709" y="769620"/>
                  </a:lnTo>
                  <a:lnTo>
                    <a:pt x="682973" y="756920"/>
                  </a:lnTo>
                  <a:lnTo>
                    <a:pt x="681736" y="745490"/>
                  </a:lnTo>
                  <a:lnTo>
                    <a:pt x="681031" y="734060"/>
                  </a:lnTo>
                  <a:lnTo>
                    <a:pt x="621646" y="730409"/>
                  </a:lnTo>
                  <a:close/>
                </a:path>
                <a:path w="1145539" h="1004570">
                  <a:moveTo>
                    <a:pt x="557072" y="726440"/>
                  </a:moveTo>
                  <a:lnTo>
                    <a:pt x="552707" y="772160"/>
                  </a:lnTo>
                  <a:lnTo>
                    <a:pt x="544518" y="810260"/>
                  </a:lnTo>
                  <a:lnTo>
                    <a:pt x="533116" y="849630"/>
                  </a:lnTo>
                  <a:lnTo>
                    <a:pt x="519397" y="887730"/>
                  </a:lnTo>
                  <a:lnTo>
                    <a:pt x="504261" y="924560"/>
                  </a:lnTo>
                  <a:lnTo>
                    <a:pt x="499056" y="935990"/>
                  </a:lnTo>
                  <a:lnTo>
                    <a:pt x="618257" y="935990"/>
                  </a:lnTo>
                  <a:lnTo>
                    <a:pt x="605338" y="899160"/>
                  </a:lnTo>
                  <a:lnTo>
                    <a:pt x="596208" y="848360"/>
                  </a:lnTo>
                  <a:lnTo>
                    <a:pt x="594607" y="821690"/>
                  </a:lnTo>
                  <a:lnTo>
                    <a:pt x="594717" y="810260"/>
                  </a:lnTo>
                  <a:lnTo>
                    <a:pt x="600634" y="765810"/>
                  </a:lnTo>
                  <a:lnTo>
                    <a:pt x="616165" y="730250"/>
                  </a:lnTo>
                  <a:lnTo>
                    <a:pt x="616290" y="730080"/>
                  </a:lnTo>
                  <a:lnTo>
                    <a:pt x="557072" y="726440"/>
                  </a:lnTo>
                  <a:close/>
                </a:path>
                <a:path w="1145539" h="1004570">
                  <a:moveTo>
                    <a:pt x="618972" y="726440"/>
                  </a:moveTo>
                  <a:lnTo>
                    <a:pt x="616290" y="730080"/>
                  </a:lnTo>
                  <a:lnTo>
                    <a:pt x="621646" y="730409"/>
                  </a:lnTo>
                  <a:lnTo>
                    <a:pt x="618972" y="726440"/>
                  </a:lnTo>
                  <a:close/>
                </a:path>
                <a:path w="1145539" h="1004570">
                  <a:moveTo>
                    <a:pt x="365873" y="382270"/>
                  </a:moveTo>
                  <a:lnTo>
                    <a:pt x="244869" y="382270"/>
                  </a:lnTo>
                  <a:lnTo>
                    <a:pt x="255171" y="383540"/>
                  </a:lnTo>
                  <a:lnTo>
                    <a:pt x="261863" y="386080"/>
                  </a:lnTo>
                  <a:lnTo>
                    <a:pt x="265609" y="388620"/>
                  </a:lnTo>
                  <a:lnTo>
                    <a:pt x="267067" y="392430"/>
                  </a:lnTo>
                  <a:lnTo>
                    <a:pt x="266901" y="394970"/>
                  </a:lnTo>
                  <a:lnTo>
                    <a:pt x="265771" y="397510"/>
                  </a:lnTo>
                  <a:lnTo>
                    <a:pt x="264339" y="400050"/>
                  </a:lnTo>
                  <a:lnTo>
                    <a:pt x="263265" y="401320"/>
                  </a:lnTo>
                  <a:lnTo>
                    <a:pt x="279670" y="420370"/>
                  </a:lnTo>
                  <a:lnTo>
                    <a:pt x="292085" y="435610"/>
                  </a:lnTo>
                  <a:lnTo>
                    <a:pt x="295469" y="439498"/>
                  </a:lnTo>
                  <a:lnTo>
                    <a:pt x="297462" y="440690"/>
                  </a:lnTo>
                  <a:lnTo>
                    <a:pt x="309486" y="448310"/>
                  </a:lnTo>
                  <a:lnTo>
                    <a:pt x="318713" y="455930"/>
                  </a:lnTo>
                  <a:lnTo>
                    <a:pt x="328463" y="463550"/>
                  </a:lnTo>
                  <a:lnTo>
                    <a:pt x="348239" y="476250"/>
                  </a:lnTo>
                  <a:lnTo>
                    <a:pt x="357621" y="482600"/>
                  </a:lnTo>
                  <a:lnTo>
                    <a:pt x="384248" y="528320"/>
                  </a:lnTo>
                  <a:lnTo>
                    <a:pt x="386567" y="546100"/>
                  </a:lnTo>
                  <a:lnTo>
                    <a:pt x="381141" y="561340"/>
                  </a:lnTo>
                  <a:lnTo>
                    <a:pt x="356463" y="593090"/>
                  </a:lnTo>
                  <a:lnTo>
                    <a:pt x="314328" y="618490"/>
                  </a:lnTo>
                  <a:lnTo>
                    <a:pt x="303999" y="624840"/>
                  </a:lnTo>
                  <a:lnTo>
                    <a:pt x="273288" y="659130"/>
                  </a:lnTo>
                  <a:lnTo>
                    <a:pt x="265163" y="671830"/>
                  </a:lnTo>
                  <a:lnTo>
                    <a:pt x="261624" y="676910"/>
                  </a:lnTo>
                  <a:lnTo>
                    <a:pt x="221632" y="694690"/>
                  </a:lnTo>
                  <a:lnTo>
                    <a:pt x="207974" y="695960"/>
                  </a:lnTo>
                  <a:lnTo>
                    <a:pt x="510602" y="695960"/>
                  </a:lnTo>
                  <a:lnTo>
                    <a:pt x="510654" y="683260"/>
                  </a:lnTo>
                  <a:lnTo>
                    <a:pt x="480737" y="680720"/>
                  </a:lnTo>
                  <a:lnTo>
                    <a:pt x="434026" y="680720"/>
                  </a:lnTo>
                  <a:lnTo>
                    <a:pt x="419049" y="676910"/>
                  </a:lnTo>
                  <a:lnTo>
                    <a:pt x="408015" y="674370"/>
                  </a:lnTo>
                  <a:lnTo>
                    <a:pt x="400377" y="671830"/>
                  </a:lnTo>
                  <a:lnTo>
                    <a:pt x="395592" y="669290"/>
                  </a:lnTo>
                  <a:lnTo>
                    <a:pt x="393112" y="668020"/>
                  </a:lnTo>
                  <a:lnTo>
                    <a:pt x="392393" y="666750"/>
                  </a:lnTo>
                  <a:lnTo>
                    <a:pt x="392889" y="664210"/>
                  </a:lnTo>
                  <a:lnTo>
                    <a:pt x="394053" y="662940"/>
                  </a:lnTo>
                  <a:lnTo>
                    <a:pt x="395341" y="660400"/>
                  </a:lnTo>
                  <a:lnTo>
                    <a:pt x="396207" y="659130"/>
                  </a:lnTo>
                  <a:lnTo>
                    <a:pt x="396105" y="656590"/>
                  </a:lnTo>
                  <a:lnTo>
                    <a:pt x="394490" y="654050"/>
                  </a:lnTo>
                  <a:lnTo>
                    <a:pt x="390815" y="651510"/>
                  </a:lnTo>
                  <a:lnTo>
                    <a:pt x="386854" y="648970"/>
                  </a:lnTo>
                  <a:lnTo>
                    <a:pt x="386854" y="416560"/>
                  </a:lnTo>
                  <a:lnTo>
                    <a:pt x="1145095" y="416560"/>
                  </a:lnTo>
                  <a:lnTo>
                    <a:pt x="1145095" y="414020"/>
                  </a:lnTo>
                  <a:lnTo>
                    <a:pt x="457064" y="414020"/>
                  </a:lnTo>
                  <a:lnTo>
                    <a:pt x="432156" y="412750"/>
                  </a:lnTo>
                  <a:lnTo>
                    <a:pt x="408768" y="406400"/>
                  </a:lnTo>
                  <a:lnTo>
                    <a:pt x="387098" y="397510"/>
                  </a:lnTo>
                  <a:lnTo>
                    <a:pt x="367343" y="383540"/>
                  </a:lnTo>
                  <a:lnTo>
                    <a:pt x="365873" y="382270"/>
                  </a:lnTo>
                  <a:close/>
                </a:path>
                <a:path w="1145539" h="1004570">
                  <a:moveTo>
                    <a:pt x="283581" y="433070"/>
                  </a:moveTo>
                  <a:lnTo>
                    <a:pt x="280889" y="433070"/>
                  </a:lnTo>
                  <a:lnTo>
                    <a:pt x="280473" y="434340"/>
                  </a:lnTo>
                  <a:lnTo>
                    <a:pt x="297903" y="453390"/>
                  </a:lnTo>
                  <a:lnTo>
                    <a:pt x="302368" y="457200"/>
                  </a:lnTo>
                  <a:lnTo>
                    <a:pt x="306185" y="459740"/>
                  </a:lnTo>
                  <a:lnTo>
                    <a:pt x="308936" y="462280"/>
                  </a:lnTo>
                  <a:lnTo>
                    <a:pt x="310203" y="461010"/>
                  </a:lnTo>
                  <a:lnTo>
                    <a:pt x="288966" y="435610"/>
                  </a:lnTo>
                  <a:lnTo>
                    <a:pt x="283581" y="433070"/>
                  </a:lnTo>
                  <a:close/>
                </a:path>
                <a:path w="1145539" h="1004570">
                  <a:moveTo>
                    <a:pt x="763535" y="95250"/>
                  </a:moveTo>
                  <a:lnTo>
                    <a:pt x="459266" y="95250"/>
                  </a:lnTo>
                  <a:lnTo>
                    <a:pt x="484974" y="96520"/>
                  </a:lnTo>
                  <a:lnTo>
                    <a:pt x="508675" y="101600"/>
                  </a:lnTo>
                  <a:lnTo>
                    <a:pt x="549542" y="121920"/>
                  </a:lnTo>
                  <a:lnTo>
                    <a:pt x="580846" y="154940"/>
                  </a:lnTo>
                  <a:lnTo>
                    <a:pt x="601565" y="196850"/>
                  </a:lnTo>
                  <a:lnTo>
                    <a:pt x="610679" y="242570"/>
                  </a:lnTo>
                  <a:lnTo>
                    <a:pt x="610564" y="266700"/>
                  </a:lnTo>
                  <a:lnTo>
                    <a:pt x="600355" y="312420"/>
                  </a:lnTo>
                  <a:lnTo>
                    <a:pt x="575987" y="354330"/>
                  </a:lnTo>
                  <a:lnTo>
                    <a:pt x="536439" y="388620"/>
                  </a:lnTo>
                  <a:lnTo>
                    <a:pt x="483296" y="410210"/>
                  </a:lnTo>
                  <a:lnTo>
                    <a:pt x="457064" y="414020"/>
                  </a:lnTo>
                  <a:lnTo>
                    <a:pt x="1145095" y="414020"/>
                  </a:lnTo>
                  <a:lnTo>
                    <a:pt x="1145095" y="403860"/>
                  </a:lnTo>
                  <a:lnTo>
                    <a:pt x="766622" y="403860"/>
                  </a:lnTo>
                  <a:lnTo>
                    <a:pt x="741654" y="400050"/>
                  </a:lnTo>
                  <a:lnTo>
                    <a:pt x="697613" y="382270"/>
                  </a:lnTo>
                  <a:lnTo>
                    <a:pt x="662672" y="350520"/>
                  </a:lnTo>
                  <a:lnTo>
                    <a:pt x="638314" y="311150"/>
                  </a:lnTo>
                  <a:lnTo>
                    <a:pt x="626027" y="265430"/>
                  </a:lnTo>
                  <a:lnTo>
                    <a:pt x="624874" y="242570"/>
                  </a:lnTo>
                  <a:lnTo>
                    <a:pt x="627295" y="219710"/>
                  </a:lnTo>
                  <a:lnTo>
                    <a:pt x="643605" y="175260"/>
                  </a:lnTo>
                  <a:lnTo>
                    <a:pt x="676441" y="137160"/>
                  </a:lnTo>
                  <a:lnTo>
                    <a:pt x="727290" y="107950"/>
                  </a:lnTo>
                  <a:lnTo>
                    <a:pt x="756634" y="96520"/>
                  </a:lnTo>
                  <a:lnTo>
                    <a:pt x="763535" y="95250"/>
                  </a:lnTo>
                  <a:close/>
                </a:path>
                <a:path w="1145539" h="1004570">
                  <a:moveTo>
                    <a:pt x="1145095" y="91440"/>
                  </a:moveTo>
                  <a:lnTo>
                    <a:pt x="809982" y="91440"/>
                  </a:lnTo>
                  <a:lnTo>
                    <a:pt x="833755" y="95250"/>
                  </a:lnTo>
                  <a:lnTo>
                    <a:pt x="855439" y="102870"/>
                  </a:lnTo>
                  <a:lnTo>
                    <a:pt x="892075" y="130810"/>
                  </a:lnTo>
                  <a:lnTo>
                    <a:pt x="918962" y="167640"/>
                  </a:lnTo>
                  <a:lnTo>
                    <a:pt x="935172" y="212090"/>
                  </a:lnTo>
                  <a:lnTo>
                    <a:pt x="939776" y="257810"/>
                  </a:lnTo>
                  <a:lnTo>
                    <a:pt x="937436" y="280670"/>
                  </a:lnTo>
                  <a:lnTo>
                    <a:pt x="922891" y="325120"/>
                  </a:lnTo>
                  <a:lnTo>
                    <a:pt x="894418" y="360680"/>
                  </a:lnTo>
                  <a:lnTo>
                    <a:pt x="851090" y="386080"/>
                  </a:lnTo>
                  <a:lnTo>
                    <a:pt x="793308" y="402590"/>
                  </a:lnTo>
                  <a:lnTo>
                    <a:pt x="766622" y="403860"/>
                  </a:lnTo>
                  <a:lnTo>
                    <a:pt x="1145095" y="403860"/>
                  </a:lnTo>
                  <a:lnTo>
                    <a:pt x="1145095" y="91440"/>
                  </a:lnTo>
                  <a:close/>
                </a:path>
              </a:pathLst>
            </a:custGeom>
            <a:solidFill>
              <a:srgbClr val="7E3C41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3252771" y="2787248"/>
              <a:ext cx="15955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 indent="212090" algn="ctr">
                <a:lnSpc>
                  <a:spcPct val="100000"/>
                </a:lnSpc>
              </a:pPr>
              <a:r>
                <a:rPr lang="ru-RU"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Культура,</a:t>
              </a:r>
            </a:p>
            <a:p>
              <a:pPr marL="12700" marR="5080" indent="212090" algn="ctr">
                <a:lnSpc>
                  <a:spcPct val="100000"/>
                </a:lnSpc>
              </a:pPr>
              <a:r>
                <a:rPr lang="ru-RU"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кинематография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12700" marR="5080" indent="212090" algn="ctr">
                <a:lnSpc>
                  <a:spcPct val="100000"/>
                </a:lnSpc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91955,9</a:t>
              </a:r>
              <a:endParaRPr lang="ru-RU" sz="1200" b="1" dirty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5" name="Группа 77"/>
          <p:cNvGrpSpPr/>
          <p:nvPr/>
        </p:nvGrpSpPr>
        <p:grpSpPr>
          <a:xfrm>
            <a:off x="6084168" y="4005064"/>
            <a:ext cx="2808312" cy="1007110"/>
            <a:chOff x="6911026" y="2621269"/>
            <a:chExt cx="2520280" cy="1007110"/>
          </a:xfrm>
        </p:grpSpPr>
        <p:sp>
          <p:nvSpPr>
            <p:cNvPr id="79" name="object 63"/>
            <p:cNvSpPr/>
            <p:nvPr/>
          </p:nvSpPr>
          <p:spPr>
            <a:xfrm>
              <a:off x="6911026" y="2621269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1146048" y="0"/>
                  </a:moveTo>
                  <a:lnTo>
                    <a:pt x="0" y="0"/>
                  </a:lnTo>
                  <a:lnTo>
                    <a:pt x="0" y="1006652"/>
                  </a:lnTo>
                  <a:lnTo>
                    <a:pt x="1146048" y="1006652"/>
                  </a:lnTo>
                  <a:lnTo>
                    <a:pt x="1146048" y="860920"/>
                  </a:lnTo>
                  <a:lnTo>
                    <a:pt x="573647" y="860920"/>
                  </a:lnTo>
                  <a:lnTo>
                    <a:pt x="534498" y="856616"/>
                  </a:lnTo>
                  <a:lnTo>
                    <a:pt x="496092" y="843763"/>
                  </a:lnTo>
                  <a:lnTo>
                    <a:pt x="458812" y="822745"/>
                  </a:lnTo>
                  <a:lnTo>
                    <a:pt x="423043" y="793945"/>
                  </a:lnTo>
                  <a:lnTo>
                    <a:pt x="389167" y="757746"/>
                  </a:lnTo>
                  <a:lnTo>
                    <a:pt x="357567" y="714531"/>
                  </a:lnTo>
                  <a:lnTo>
                    <a:pt x="328627" y="664684"/>
                  </a:lnTo>
                  <a:lnTo>
                    <a:pt x="302730" y="608588"/>
                  </a:lnTo>
                  <a:lnTo>
                    <a:pt x="280259" y="546626"/>
                  </a:lnTo>
                  <a:lnTo>
                    <a:pt x="261599" y="479182"/>
                  </a:lnTo>
                  <a:lnTo>
                    <a:pt x="247131" y="406639"/>
                  </a:lnTo>
                  <a:lnTo>
                    <a:pt x="237240" y="329380"/>
                  </a:lnTo>
                  <a:lnTo>
                    <a:pt x="232308" y="247789"/>
                  </a:lnTo>
                  <a:lnTo>
                    <a:pt x="236707" y="242984"/>
                  </a:lnTo>
                  <a:lnTo>
                    <a:pt x="239636" y="238980"/>
                  </a:lnTo>
                  <a:lnTo>
                    <a:pt x="241395" y="235694"/>
                  </a:lnTo>
                  <a:lnTo>
                    <a:pt x="242281" y="233043"/>
                  </a:lnTo>
                  <a:lnTo>
                    <a:pt x="242594" y="230944"/>
                  </a:lnTo>
                  <a:lnTo>
                    <a:pt x="242696" y="228072"/>
                  </a:lnTo>
                  <a:lnTo>
                    <a:pt x="243082" y="227132"/>
                  </a:lnTo>
                  <a:lnTo>
                    <a:pt x="293658" y="220573"/>
                  </a:lnTo>
                  <a:lnTo>
                    <a:pt x="310398" y="218629"/>
                  </a:lnTo>
                  <a:lnTo>
                    <a:pt x="348538" y="213446"/>
                  </a:lnTo>
                  <a:lnTo>
                    <a:pt x="394718" y="205240"/>
                  </a:lnTo>
                  <a:lnTo>
                    <a:pt x="442515" y="191976"/>
                  </a:lnTo>
                  <a:lnTo>
                    <a:pt x="484077" y="173932"/>
                  </a:lnTo>
                  <a:lnTo>
                    <a:pt x="573024" y="123888"/>
                  </a:lnTo>
                  <a:lnTo>
                    <a:pt x="1146048" y="123888"/>
                  </a:lnTo>
                  <a:lnTo>
                    <a:pt x="1146048" y="0"/>
                  </a:lnTo>
                  <a:close/>
                </a:path>
                <a:path w="1146175" h="1007110">
                  <a:moveTo>
                    <a:pt x="1146048" y="216814"/>
                  </a:moveTo>
                  <a:lnTo>
                    <a:pt x="913739" y="216814"/>
                  </a:lnTo>
                  <a:lnTo>
                    <a:pt x="913646" y="233043"/>
                  </a:lnTo>
                  <a:lnTo>
                    <a:pt x="913525" y="242984"/>
                  </a:lnTo>
                  <a:lnTo>
                    <a:pt x="911633" y="300320"/>
                  </a:lnTo>
                  <a:lnTo>
                    <a:pt x="908722" y="341840"/>
                  </a:lnTo>
                  <a:lnTo>
                    <a:pt x="904325" y="383082"/>
                  </a:lnTo>
                  <a:lnTo>
                    <a:pt x="898255" y="423952"/>
                  </a:lnTo>
                  <a:lnTo>
                    <a:pt x="890326" y="464358"/>
                  </a:lnTo>
                  <a:lnTo>
                    <a:pt x="880353" y="504207"/>
                  </a:lnTo>
                  <a:lnTo>
                    <a:pt x="868149" y="543405"/>
                  </a:lnTo>
                  <a:lnTo>
                    <a:pt x="853529" y="581861"/>
                  </a:lnTo>
                  <a:lnTo>
                    <a:pt x="836307" y="619480"/>
                  </a:lnTo>
                  <a:lnTo>
                    <a:pt x="802687" y="685751"/>
                  </a:lnTo>
                  <a:lnTo>
                    <a:pt x="767128" y="740790"/>
                  </a:lnTo>
                  <a:lnTo>
                    <a:pt x="730011" y="784980"/>
                  </a:lnTo>
                  <a:lnTo>
                    <a:pt x="691722" y="818705"/>
                  </a:lnTo>
                  <a:lnTo>
                    <a:pt x="652643" y="842347"/>
                  </a:lnTo>
                  <a:lnTo>
                    <a:pt x="613157" y="856291"/>
                  </a:lnTo>
                  <a:lnTo>
                    <a:pt x="573647" y="860920"/>
                  </a:lnTo>
                  <a:lnTo>
                    <a:pt x="1146048" y="860920"/>
                  </a:lnTo>
                  <a:lnTo>
                    <a:pt x="1146048" y="216814"/>
                  </a:lnTo>
                  <a:close/>
                </a:path>
                <a:path w="1146175" h="1007110">
                  <a:moveTo>
                    <a:pt x="1146048" y="123888"/>
                  </a:moveTo>
                  <a:lnTo>
                    <a:pt x="573024" y="123888"/>
                  </a:lnTo>
                  <a:lnTo>
                    <a:pt x="590943" y="131073"/>
                  </a:lnTo>
                  <a:lnTo>
                    <a:pt x="607654" y="138618"/>
                  </a:lnTo>
                  <a:lnTo>
                    <a:pt x="623343" y="146419"/>
                  </a:lnTo>
                  <a:lnTo>
                    <a:pt x="638195" y="154370"/>
                  </a:lnTo>
                  <a:lnTo>
                    <a:pt x="652443" y="162394"/>
                  </a:lnTo>
                  <a:lnTo>
                    <a:pt x="679593" y="178084"/>
                  </a:lnTo>
                  <a:lnTo>
                    <a:pt x="692959" y="185594"/>
                  </a:lnTo>
                  <a:lnTo>
                    <a:pt x="734356" y="205473"/>
                  </a:lnTo>
                  <a:lnTo>
                    <a:pt x="781607" y="219185"/>
                  </a:lnTo>
                  <a:lnTo>
                    <a:pt x="839729" y="223906"/>
                  </a:lnTo>
                  <a:lnTo>
                    <a:pt x="862385" y="222994"/>
                  </a:lnTo>
                  <a:lnTo>
                    <a:pt x="886994" y="220665"/>
                  </a:lnTo>
                  <a:lnTo>
                    <a:pt x="913739" y="216814"/>
                  </a:lnTo>
                  <a:lnTo>
                    <a:pt x="1146048" y="216814"/>
                  </a:lnTo>
                  <a:lnTo>
                    <a:pt x="1146048" y="123888"/>
                  </a:lnTo>
                  <a:close/>
                </a:path>
              </a:pathLst>
            </a:custGeom>
            <a:solidFill>
              <a:srgbClr val="70C9A4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object 79"/>
            <p:cNvSpPr txBox="1"/>
            <p:nvPr/>
          </p:nvSpPr>
          <p:spPr>
            <a:xfrm>
              <a:off x="8125041" y="2636898"/>
              <a:ext cx="1306265" cy="93769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ct val="947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Национальная безопасность и </a:t>
              </a:r>
              <a:r>
                <a:rPr sz="1200" dirty="0" err="1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правоохранительная</a:t>
              </a:r>
              <a:r>
                <a:rPr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деятельность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64769" algn="ctr">
                <a:lnSpc>
                  <a:spcPct val="100000"/>
                </a:lnSpc>
                <a:spcBef>
                  <a:spcPts val="37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5654,9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object 78"/>
          <p:cNvSpPr txBox="1"/>
          <p:nvPr/>
        </p:nvSpPr>
        <p:spPr>
          <a:xfrm>
            <a:off x="7929586" y="5429264"/>
            <a:ext cx="936105" cy="694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93600"/>
              </a:lnSpc>
            </a:pPr>
            <a:r>
              <a:rPr sz="1200" dirty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sz="1200" dirty="0" err="1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окружающей</a:t>
            </a:r>
            <a:r>
              <a:rPr sz="1200" dirty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200" dirty="0" err="1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2065" marR="5080" algn="ctr">
              <a:lnSpc>
                <a:spcPct val="93600"/>
              </a:lnSpc>
            </a:pPr>
            <a:r>
              <a:rPr lang="ru-RU" sz="1200" b="1" dirty="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100,0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8" name="Группа 81"/>
          <p:cNvGrpSpPr/>
          <p:nvPr/>
        </p:nvGrpSpPr>
        <p:grpSpPr>
          <a:xfrm>
            <a:off x="6786578" y="5286388"/>
            <a:ext cx="1857388" cy="1004569"/>
            <a:chOff x="71176" y="2595195"/>
            <a:chExt cx="2025225" cy="1004569"/>
          </a:xfrm>
        </p:grpSpPr>
        <p:sp>
          <p:nvSpPr>
            <p:cNvPr id="83" name="object 7"/>
            <p:cNvSpPr/>
            <p:nvPr/>
          </p:nvSpPr>
          <p:spPr>
            <a:xfrm>
              <a:off x="71176" y="2595195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40" h="1004570">
                  <a:moveTo>
                    <a:pt x="1145095" y="0"/>
                  </a:moveTo>
                  <a:lnTo>
                    <a:pt x="0" y="0"/>
                  </a:lnTo>
                  <a:lnTo>
                    <a:pt x="0" y="1004569"/>
                  </a:lnTo>
                  <a:lnTo>
                    <a:pt x="1145095" y="1004569"/>
                  </a:lnTo>
                  <a:lnTo>
                    <a:pt x="1145095" y="911859"/>
                  </a:lnTo>
                  <a:lnTo>
                    <a:pt x="313425" y="911859"/>
                  </a:lnTo>
                  <a:lnTo>
                    <a:pt x="303858" y="910589"/>
                  </a:lnTo>
                  <a:lnTo>
                    <a:pt x="279184" y="877569"/>
                  </a:lnTo>
                  <a:lnTo>
                    <a:pt x="279323" y="867409"/>
                  </a:lnTo>
                  <a:lnTo>
                    <a:pt x="287292" y="819149"/>
                  </a:lnTo>
                  <a:lnTo>
                    <a:pt x="290494" y="805179"/>
                  </a:lnTo>
                  <a:lnTo>
                    <a:pt x="293921" y="789939"/>
                  </a:lnTo>
                  <a:lnTo>
                    <a:pt x="297445" y="774699"/>
                  </a:lnTo>
                  <a:lnTo>
                    <a:pt x="300936" y="758189"/>
                  </a:lnTo>
                  <a:lnTo>
                    <a:pt x="304266" y="741679"/>
                  </a:lnTo>
                  <a:lnTo>
                    <a:pt x="307306" y="725169"/>
                  </a:lnTo>
                  <a:lnTo>
                    <a:pt x="301866" y="720089"/>
                  </a:lnTo>
                  <a:lnTo>
                    <a:pt x="294388" y="715009"/>
                  </a:lnTo>
                  <a:lnTo>
                    <a:pt x="285185" y="708659"/>
                  </a:lnTo>
                  <a:lnTo>
                    <a:pt x="274574" y="701039"/>
                  </a:lnTo>
                  <a:lnTo>
                    <a:pt x="262869" y="693419"/>
                  </a:lnTo>
                  <a:lnTo>
                    <a:pt x="250385" y="684529"/>
                  </a:lnTo>
                  <a:lnTo>
                    <a:pt x="211409" y="650239"/>
                  </a:lnTo>
                  <a:lnTo>
                    <a:pt x="176764" y="607059"/>
                  </a:lnTo>
                  <a:lnTo>
                    <a:pt x="154952" y="552449"/>
                  </a:lnTo>
                  <a:lnTo>
                    <a:pt x="151741" y="509269"/>
                  </a:lnTo>
                  <a:lnTo>
                    <a:pt x="154479" y="485139"/>
                  </a:lnTo>
                  <a:lnTo>
                    <a:pt x="170218" y="433069"/>
                  </a:lnTo>
                  <a:lnTo>
                    <a:pt x="192203" y="389889"/>
                  </a:lnTo>
                  <a:lnTo>
                    <a:pt x="216592" y="354329"/>
                  </a:lnTo>
                  <a:lnTo>
                    <a:pt x="225310" y="344169"/>
                  </a:lnTo>
                  <a:lnTo>
                    <a:pt x="234341" y="332739"/>
                  </a:lnTo>
                  <a:lnTo>
                    <a:pt x="243697" y="322579"/>
                  </a:lnTo>
                  <a:lnTo>
                    <a:pt x="284604" y="279399"/>
                  </a:lnTo>
                  <a:lnTo>
                    <a:pt x="295760" y="267969"/>
                  </a:lnTo>
                  <a:lnTo>
                    <a:pt x="307310" y="253999"/>
                  </a:lnTo>
                  <a:lnTo>
                    <a:pt x="319266" y="240029"/>
                  </a:lnTo>
                  <a:lnTo>
                    <a:pt x="331640" y="224789"/>
                  </a:lnTo>
                  <a:lnTo>
                    <a:pt x="344444" y="208279"/>
                  </a:lnTo>
                  <a:lnTo>
                    <a:pt x="357688" y="189229"/>
                  </a:lnTo>
                  <a:lnTo>
                    <a:pt x="371386" y="170179"/>
                  </a:lnTo>
                  <a:lnTo>
                    <a:pt x="1145095" y="170179"/>
                  </a:lnTo>
                  <a:lnTo>
                    <a:pt x="1145095" y="0"/>
                  </a:lnTo>
                  <a:close/>
                </a:path>
                <a:path w="1145540" h="1004570">
                  <a:moveTo>
                    <a:pt x="456269" y="711199"/>
                  </a:moveTo>
                  <a:lnTo>
                    <a:pt x="430820" y="711199"/>
                  </a:lnTo>
                  <a:lnTo>
                    <a:pt x="427262" y="735329"/>
                  </a:lnTo>
                  <a:lnTo>
                    <a:pt x="425693" y="742949"/>
                  </a:lnTo>
                  <a:lnTo>
                    <a:pt x="409863" y="769619"/>
                  </a:lnTo>
                  <a:lnTo>
                    <a:pt x="407540" y="772159"/>
                  </a:lnTo>
                  <a:lnTo>
                    <a:pt x="404950" y="775969"/>
                  </a:lnTo>
                  <a:lnTo>
                    <a:pt x="402062" y="781049"/>
                  </a:lnTo>
                  <a:lnTo>
                    <a:pt x="398841" y="788669"/>
                  </a:lnTo>
                  <a:lnTo>
                    <a:pt x="395255" y="796289"/>
                  </a:lnTo>
                  <a:lnTo>
                    <a:pt x="391270" y="806449"/>
                  </a:lnTo>
                  <a:lnTo>
                    <a:pt x="386854" y="819149"/>
                  </a:lnTo>
                  <a:lnTo>
                    <a:pt x="378867" y="830579"/>
                  </a:lnTo>
                  <a:lnTo>
                    <a:pt x="363510" y="867409"/>
                  </a:lnTo>
                  <a:lnTo>
                    <a:pt x="360675" y="880109"/>
                  </a:lnTo>
                  <a:lnTo>
                    <a:pt x="359189" y="885189"/>
                  </a:lnTo>
                  <a:lnTo>
                    <a:pt x="326308" y="908049"/>
                  </a:lnTo>
                  <a:lnTo>
                    <a:pt x="313425" y="911859"/>
                  </a:lnTo>
                  <a:lnTo>
                    <a:pt x="1145095" y="911859"/>
                  </a:lnTo>
                  <a:lnTo>
                    <a:pt x="1145095" y="789939"/>
                  </a:lnTo>
                  <a:lnTo>
                    <a:pt x="649920" y="789939"/>
                  </a:lnTo>
                  <a:lnTo>
                    <a:pt x="602383" y="787399"/>
                  </a:lnTo>
                  <a:lnTo>
                    <a:pt x="558375" y="778509"/>
                  </a:lnTo>
                  <a:lnTo>
                    <a:pt x="519567" y="765809"/>
                  </a:lnTo>
                  <a:lnTo>
                    <a:pt x="474760" y="737869"/>
                  </a:lnTo>
                  <a:lnTo>
                    <a:pt x="458681" y="717549"/>
                  </a:lnTo>
                  <a:lnTo>
                    <a:pt x="456269" y="711199"/>
                  </a:lnTo>
                  <a:close/>
                </a:path>
                <a:path w="1145540" h="1004570">
                  <a:moveTo>
                    <a:pt x="402336" y="416559"/>
                  </a:moveTo>
                  <a:lnTo>
                    <a:pt x="368544" y="458469"/>
                  </a:lnTo>
                  <a:lnTo>
                    <a:pt x="349272" y="497839"/>
                  </a:lnTo>
                  <a:lnTo>
                    <a:pt x="342433" y="535939"/>
                  </a:lnTo>
                  <a:lnTo>
                    <a:pt x="342361" y="548639"/>
                  </a:lnTo>
                  <a:lnTo>
                    <a:pt x="342478" y="552449"/>
                  </a:lnTo>
                  <a:lnTo>
                    <a:pt x="348444" y="591819"/>
                  </a:lnTo>
                  <a:lnTo>
                    <a:pt x="361726" y="633729"/>
                  </a:lnTo>
                  <a:lnTo>
                    <a:pt x="380021" y="679449"/>
                  </a:lnTo>
                  <a:lnTo>
                    <a:pt x="386854" y="695959"/>
                  </a:lnTo>
                  <a:lnTo>
                    <a:pt x="375886" y="702309"/>
                  </a:lnTo>
                  <a:lnTo>
                    <a:pt x="366154" y="708659"/>
                  </a:lnTo>
                  <a:lnTo>
                    <a:pt x="357603" y="712469"/>
                  </a:lnTo>
                  <a:lnTo>
                    <a:pt x="350181" y="717549"/>
                  </a:lnTo>
                  <a:lnTo>
                    <a:pt x="343833" y="721359"/>
                  </a:lnTo>
                  <a:lnTo>
                    <a:pt x="338506" y="726439"/>
                  </a:lnTo>
                  <a:lnTo>
                    <a:pt x="326329" y="765809"/>
                  </a:lnTo>
                  <a:lnTo>
                    <a:pt x="324967" y="803909"/>
                  </a:lnTo>
                  <a:lnTo>
                    <a:pt x="337787" y="791209"/>
                  </a:lnTo>
                  <a:lnTo>
                    <a:pt x="348340" y="778509"/>
                  </a:lnTo>
                  <a:lnTo>
                    <a:pt x="357032" y="768349"/>
                  </a:lnTo>
                  <a:lnTo>
                    <a:pt x="364268" y="759459"/>
                  </a:lnTo>
                  <a:lnTo>
                    <a:pt x="370454" y="750569"/>
                  </a:lnTo>
                  <a:lnTo>
                    <a:pt x="375995" y="744219"/>
                  </a:lnTo>
                  <a:lnTo>
                    <a:pt x="408236" y="718819"/>
                  </a:lnTo>
                  <a:lnTo>
                    <a:pt x="430820" y="711199"/>
                  </a:lnTo>
                  <a:lnTo>
                    <a:pt x="456269" y="711199"/>
                  </a:lnTo>
                  <a:lnTo>
                    <a:pt x="455787" y="709929"/>
                  </a:lnTo>
                  <a:lnTo>
                    <a:pt x="454977" y="703579"/>
                  </a:lnTo>
                  <a:lnTo>
                    <a:pt x="455676" y="699769"/>
                  </a:lnTo>
                  <a:lnTo>
                    <a:pt x="457309" y="695959"/>
                  </a:lnTo>
                  <a:lnTo>
                    <a:pt x="434982" y="695959"/>
                  </a:lnTo>
                  <a:lnTo>
                    <a:pt x="425727" y="690879"/>
                  </a:lnTo>
                  <a:lnTo>
                    <a:pt x="420699" y="689609"/>
                  </a:lnTo>
                  <a:lnTo>
                    <a:pt x="418579" y="688339"/>
                  </a:lnTo>
                  <a:lnTo>
                    <a:pt x="417782" y="688339"/>
                  </a:lnTo>
                  <a:lnTo>
                    <a:pt x="416466" y="687069"/>
                  </a:lnTo>
                  <a:lnTo>
                    <a:pt x="405401" y="681989"/>
                  </a:lnTo>
                  <a:lnTo>
                    <a:pt x="386463" y="636269"/>
                  </a:lnTo>
                  <a:lnTo>
                    <a:pt x="374143" y="596899"/>
                  </a:lnTo>
                  <a:lnTo>
                    <a:pt x="367905" y="548639"/>
                  </a:lnTo>
                  <a:lnTo>
                    <a:pt x="368149" y="537209"/>
                  </a:lnTo>
                  <a:lnTo>
                    <a:pt x="376273" y="488949"/>
                  </a:lnTo>
                  <a:lnTo>
                    <a:pt x="389806" y="448309"/>
                  </a:lnTo>
                  <a:lnTo>
                    <a:pt x="395721" y="433069"/>
                  </a:lnTo>
                  <a:lnTo>
                    <a:pt x="402336" y="416559"/>
                  </a:lnTo>
                  <a:close/>
                </a:path>
                <a:path w="1145540" h="1004570">
                  <a:moveTo>
                    <a:pt x="1145095" y="205739"/>
                  </a:moveTo>
                  <a:lnTo>
                    <a:pt x="1001184" y="205739"/>
                  </a:lnTo>
                  <a:lnTo>
                    <a:pt x="1008447" y="241299"/>
                  </a:lnTo>
                  <a:lnTo>
                    <a:pt x="1014855" y="275589"/>
                  </a:lnTo>
                  <a:lnTo>
                    <a:pt x="1024746" y="340359"/>
                  </a:lnTo>
                  <a:lnTo>
                    <a:pt x="1030144" y="401319"/>
                  </a:lnTo>
                  <a:lnTo>
                    <a:pt x="1030934" y="430529"/>
                  </a:lnTo>
                  <a:lnTo>
                    <a:pt x="1030332" y="458469"/>
                  </a:lnTo>
                  <a:lnTo>
                    <a:pt x="1024597" y="510539"/>
                  </a:lnTo>
                  <a:lnTo>
                    <a:pt x="1012222" y="560069"/>
                  </a:lnTo>
                  <a:lnTo>
                    <a:pt x="992494" y="605789"/>
                  </a:lnTo>
                  <a:lnTo>
                    <a:pt x="964698" y="647699"/>
                  </a:lnTo>
                  <a:lnTo>
                    <a:pt x="928118" y="688339"/>
                  </a:lnTo>
                  <a:lnTo>
                    <a:pt x="882040" y="726439"/>
                  </a:lnTo>
                  <a:lnTo>
                    <a:pt x="841929" y="751839"/>
                  </a:lnTo>
                  <a:lnTo>
                    <a:pt x="796990" y="769619"/>
                  </a:lnTo>
                  <a:lnTo>
                    <a:pt x="748895" y="782319"/>
                  </a:lnTo>
                  <a:lnTo>
                    <a:pt x="699315" y="788669"/>
                  </a:lnTo>
                  <a:lnTo>
                    <a:pt x="674490" y="789939"/>
                  </a:lnTo>
                  <a:lnTo>
                    <a:pt x="1145095" y="789939"/>
                  </a:lnTo>
                  <a:lnTo>
                    <a:pt x="1145095" y="205739"/>
                  </a:lnTo>
                  <a:close/>
                </a:path>
                <a:path w="1145540" h="1004570">
                  <a:moveTo>
                    <a:pt x="459302" y="694689"/>
                  </a:moveTo>
                  <a:lnTo>
                    <a:pt x="454516" y="694689"/>
                  </a:lnTo>
                  <a:lnTo>
                    <a:pt x="446582" y="695959"/>
                  </a:lnTo>
                  <a:lnTo>
                    <a:pt x="457309" y="695959"/>
                  </a:lnTo>
                  <a:lnTo>
                    <a:pt x="459302" y="694689"/>
                  </a:lnTo>
                  <a:close/>
                </a:path>
                <a:path w="1145540" h="1004570">
                  <a:moveTo>
                    <a:pt x="461680" y="693419"/>
                  </a:moveTo>
                  <a:lnTo>
                    <a:pt x="461078" y="693419"/>
                  </a:lnTo>
                  <a:lnTo>
                    <a:pt x="459302" y="694689"/>
                  </a:lnTo>
                  <a:lnTo>
                    <a:pt x="461680" y="693419"/>
                  </a:lnTo>
                  <a:close/>
                </a:path>
                <a:path w="1145540" h="1004570">
                  <a:moveTo>
                    <a:pt x="974877" y="170179"/>
                  </a:moveTo>
                  <a:lnTo>
                    <a:pt x="371386" y="170179"/>
                  </a:lnTo>
                  <a:lnTo>
                    <a:pt x="386344" y="175259"/>
                  </a:lnTo>
                  <a:lnTo>
                    <a:pt x="400484" y="181609"/>
                  </a:lnTo>
                  <a:lnTo>
                    <a:pt x="438312" y="204469"/>
                  </a:lnTo>
                  <a:lnTo>
                    <a:pt x="469904" y="231139"/>
                  </a:lnTo>
                  <a:lnTo>
                    <a:pt x="496105" y="260349"/>
                  </a:lnTo>
                  <a:lnTo>
                    <a:pt x="503787" y="269239"/>
                  </a:lnTo>
                  <a:lnTo>
                    <a:pt x="510995" y="279399"/>
                  </a:lnTo>
                  <a:lnTo>
                    <a:pt x="517760" y="288289"/>
                  </a:lnTo>
                  <a:lnTo>
                    <a:pt x="524113" y="298449"/>
                  </a:lnTo>
                  <a:lnTo>
                    <a:pt x="530087" y="307339"/>
                  </a:lnTo>
                  <a:lnTo>
                    <a:pt x="541018" y="323849"/>
                  </a:lnTo>
                  <a:lnTo>
                    <a:pt x="560339" y="314959"/>
                  </a:lnTo>
                  <a:lnTo>
                    <a:pt x="602485" y="300989"/>
                  </a:lnTo>
                  <a:lnTo>
                    <a:pt x="648223" y="288289"/>
                  </a:lnTo>
                  <a:lnTo>
                    <a:pt x="696256" y="279399"/>
                  </a:lnTo>
                  <a:lnTo>
                    <a:pt x="794022" y="259079"/>
                  </a:lnTo>
                  <a:lnTo>
                    <a:pt x="841162" y="246379"/>
                  </a:lnTo>
                  <a:lnTo>
                    <a:pt x="885411" y="231139"/>
                  </a:lnTo>
                  <a:lnTo>
                    <a:pt x="925472" y="210819"/>
                  </a:lnTo>
                  <a:lnTo>
                    <a:pt x="960050" y="185419"/>
                  </a:lnTo>
                  <a:lnTo>
                    <a:pt x="974877" y="170179"/>
                  </a:lnTo>
                  <a:close/>
                </a:path>
                <a:path w="1145540" h="1004570">
                  <a:moveTo>
                    <a:pt x="1145095" y="170179"/>
                  </a:moveTo>
                  <a:lnTo>
                    <a:pt x="974877" y="170179"/>
                  </a:lnTo>
                  <a:lnTo>
                    <a:pt x="974756" y="195579"/>
                  </a:lnTo>
                  <a:lnTo>
                    <a:pt x="974649" y="200659"/>
                  </a:lnTo>
                  <a:lnTo>
                    <a:pt x="970564" y="223519"/>
                  </a:lnTo>
                  <a:lnTo>
                    <a:pt x="968736" y="229869"/>
                  </a:lnTo>
                  <a:lnTo>
                    <a:pt x="966453" y="236219"/>
                  </a:lnTo>
                  <a:lnTo>
                    <a:pt x="963665" y="246379"/>
                  </a:lnTo>
                  <a:lnTo>
                    <a:pt x="960321" y="259079"/>
                  </a:lnTo>
                  <a:lnTo>
                    <a:pt x="959408" y="262889"/>
                  </a:lnTo>
                  <a:lnTo>
                    <a:pt x="967735" y="250189"/>
                  </a:lnTo>
                  <a:lnTo>
                    <a:pt x="973632" y="240029"/>
                  </a:lnTo>
                  <a:lnTo>
                    <a:pt x="980722" y="228599"/>
                  </a:lnTo>
                  <a:lnTo>
                    <a:pt x="1001184" y="205739"/>
                  </a:lnTo>
                  <a:lnTo>
                    <a:pt x="1145095" y="205739"/>
                  </a:lnTo>
                  <a:lnTo>
                    <a:pt x="1145095" y="170179"/>
                  </a:lnTo>
                  <a:close/>
                </a:path>
              </a:pathLst>
            </a:custGeom>
            <a:solidFill>
              <a:srgbClr val="D384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object 78"/>
            <p:cNvSpPr txBox="1"/>
            <p:nvPr/>
          </p:nvSpPr>
          <p:spPr>
            <a:xfrm>
              <a:off x="1284236" y="2821461"/>
              <a:ext cx="812165" cy="144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065" marR="5080" algn="ctr">
                <a:lnSpc>
                  <a:spcPct val="93600"/>
                </a:lnSpc>
              </a:pP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2" name="Группа 84"/>
          <p:cNvGrpSpPr/>
          <p:nvPr/>
        </p:nvGrpSpPr>
        <p:grpSpPr>
          <a:xfrm>
            <a:off x="3419872" y="4005064"/>
            <a:ext cx="2376264" cy="1005840"/>
            <a:chOff x="2158539" y="3826200"/>
            <a:chExt cx="2376264" cy="1005840"/>
          </a:xfrm>
        </p:grpSpPr>
        <p:sp>
          <p:nvSpPr>
            <p:cNvPr id="86" name="object 15"/>
            <p:cNvSpPr/>
            <p:nvPr/>
          </p:nvSpPr>
          <p:spPr>
            <a:xfrm>
              <a:off x="2158539" y="3826200"/>
              <a:ext cx="1361564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08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08" y="1005840"/>
                  </a:lnTo>
                  <a:lnTo>
                    <a:pt x="1145108" y="928458"/>
                  </a:lnTo>
                  <a:lnTo>
                    <a:pt x="386843" y="928458"/>
                  </a:lnTo>
                  <a:lnTo>
                    <a:pt x="369213" y="927785"/>
                  </a:lnTo>
                  <a:lnTo>
                    <a:pt x="327430" y="918803"/>
                  </a:lnTo>
                  <a:lnTo>
                    <a:pt x="294933" y="888979"/>
                  </a:lnTo>
                  <a:lnTo>
                    <a:pt x="294005" y="882040"/>
                  </a:lnTo>
                  <a:lnTo>
                    <a:pt x="294933" y="875100"/>
                  </a:lnTo>
                  <a:lnTo>
                    <a:pt x="327430" y="845276"/>
                  </a:lnTo>
                  <a:lnTo>
                    <a:pt x="369213" y="836294"/>
                  </a:lnTo>
                  <a:lnTo>
                    <a:pt x="386854" y="835621"/>
                  </a:lnTo>
                  <a:lnTo>
                    <a:pt x="1145108" y="835621"/>
                  </a:lnTo>
                  <a:lnTo>
                    <a:pt x="1145108" y="816275"/>
                  </a:lnTo>
                  <a:lnTo>
                    <a:pt x="586087" y="816275"/>
                  </a:lnTo>
                  <a:lnTo>
                    <a:pt x="540296" y="815919"/>
                  </a:lnTo>
                  <a:lnTo>
                    <a:pt x="495050" y="814821"/>
                  </a:lnTo>
                  <a:lnTo>
                    <a:pt x="451011" y="812933"/>
                  </a:lnTo>
                  <a:lnTo>
                    <a:pt x="408841" y="810210"/>
                  </a:lnTo>
                  <a:lnTo>
                    <a:pt x="369201" y="806605"/>
                  </a:lnTo>
                  <a:lnTo>
                    <a:pt x="300157" y="796562"/>
                  </a:lnTo>
                  <a:lnTo>
                    <a:pt x="249172" y="782434"/>
                  </a:lnTo>
                  <a:lnTo>
                    <a:pt x="224154" y="732792"/>
                  </a:lnTo>
                  <a:lnTo>
                    <a:pt x="218616" y="693256"/>
                  </a:lnTo>
                  <a:lnTo>
                    <a:pt x="215120" y="654647"/>
                  </a:lnTo>
                  <a:lnTo>
                    <a:pt x="213295" y="616503"/>
                  </a:lnTo>
                  <a:lnTo>
                    <a:pt x="212877" y="559142"/>
                  </a:lnTo>
                  <a:lnTo>
                    <a:pt x="213171" y="539750"/>
                  </a:lnTo>
                  <a:lnTo>
                    <a:pt x="213604" y="520127"/>
                  </a:lnTo>
                  <a:lnTo>
                    <a:pt x="214130" y="500213"/>
                  </a:lnTo>
                  <a:lnTo>
                    <a:pt x="215275" y="459283"/>
                  </a:lnTo>
                  <a:lnTo>
                    <a:pt x="215829" y="436720"/>
                  </a:lnTo>
                  <a:lnTo>
                    <a:pt x="216234" y="416495"/>
                  </a:lnTo>
                  <a:lnTo>
                    <a:pt x="216528" y="394259"/>
                  </a:lnTo>
                  <a:lnTo>
                    <a:pt x="216636" y="371386"/>
                  </a:lnTo>
                  <a:lnTo>
                    <a:pt x="217082" y="350507"/>
                  </a:lnTo>
                  <a:lnTo>
                    <a:pt x="224478" y="301928"/>
                  </a:lnTo>
                  <a:lnTo>
                    <a:pt x="251764" y="264466"/>
                  </a:lnTo>
                  <a:lnTo>
                    <a:pt x="288384" y="251708"/>
                  </a:lnTo>
                  <a:lnTo>
                    <a:pt x="341497" y="247691"/>
                  </a:lnTo>
                  <a:lnTo>
                    <a:pt x="373670" y="247446"/>
                  </a:lnTo>
                  <a:lnTo>
                    <a:pt x="401111" y="246749"/>
                  </a:lnTo>
                  <a:lnTo>
                    <a:pt x="443234" y="244050"/>
                  </a:lnTo>
                  <a:lnTo>
                    <a:pt x="486494" y="233744"/>
                  </a:lnTo>
                  <a:lnTo>
                    <a:pt x="494385" y="222084"/>
                  </a:lnTo>
                  <a:lnTo>
                    <a:pt x="494253" y="217511"/>
                  </a:lnTo>
                  <a:lnTo>
                    <a:pt x="493338" y="212613"/>
                  </a:lnTo>
                  <a:lnTo>
                    <a:pt x="490596" y="201891"/>
                  </a:lnTo>
                  <a:lnTo>
                    <a:pt x="489487" y="196089"/>
                  </a:lnTo>
                  <a:lnTo>
                    <a:pt x="489031" y="190010"/>
                  </a:lnTo>
                  <a:lnTo>
                    <a:pt x="489587" y="183664"/>
                  </a:lnTo>
                  <a:lnTo>
                    <a:pt x="491515" y="177062"/>
                  </a:lnTo>
                  <a:lnTo>
                    <a:pt x="495172" y="170218"/>
                  </a:lnTo>
                  <a:lnTo>
                    <a:pt x="668990" y="170218"/>
                  </a:lnTo>
                  <a:lnTo>
                    <a:pt x="670190" y="168981"/>
                  </a:lnTo>
                  <a:lnTo>
                    <a:pt x="679450" y="159609"/>
                  </a:lnTo>
                  <a:lnTo>
                    <a:pt x="684598" y="154736"/>
                  </a:lnTo>
                  <a:lnTo>
                    <a:pt x="464223" y="154736"/>
                  </a:lnTo>
                  <a:lnTo>
                    <a:pt x="424466" y="153224"/>
                  </a:lnTo>
                  <a:lnTo>
                    <a:pt x="402469" y="113893"/>
                  </a:lnTo>
                  <a:lnTo>
                    <a:pt x="402336" y="92849"/>
                  </a:lnTo>
                  <a:lnTo>
                    <a:pt x="762454" y="92849"/>
                  </a:lnTo>
                  <a:lnTo>
                    <a:pt x="758240" y="46418"/>
                  </a:lnTo>
                  <a:lnTo>
                    <a:pt x="1145108" y="46418"/>
                  </a:lnTo>
                  <a:lnTo>
                    <a:pt x="1145108" y="0"/>
                  </a:lnTo>
                  <a:close/>
                </a:path>
                <a:path w="1145539" h="1005839">
                  <a:moveTo>
                    <a:pt x="1145108" y="835621"/>
                  </a:moveTo>
                  <a:lnTo>
                    <a:pt x="386854" y="835621"/>
                  </a:lnTo>
                  <a:lnTo>
                    <a:pt x="809300" y="835706"/>
                  </a:lnTo>
                  <a:lnTo>
                    <a:pt x="824870" y="836301"/>
                  </a:lnTo>
                  <a:lnTo>
                    <a:pt x="862168" y="853982"/>
                  </a:lnTo>
                  <a:lnTo>
                    <a:pt x="882040" y="882040"/>
                  </a:lnTo>
                  <a:lnTo>
                    <a:pt x="871900" y="897078"/>
                  </a:lnTo>
                  <a:lnTo>
                    <a:pt x="838733" y="925741"/>
                  </a:lnTo>
                  <a:lnTo>
                    <a:pt x="386854" y="928458"/>
                  </a:lnTo>
                  <a:lnTo>
                    <a:pt x="1145108" y="928458"/>
                  </a:lnTo>
                  <a:lnTo>
                    <a:pt x="1145108" y="835621"/>
                  </a:lnTo>
                  <a:close/>
                </a:path>
                <a:path w="1145539" h="1005839">
                  <a:moveTo>
                    <a:pt x="1145108" y="254851"/>
                  </a:moveTo>
                  <a:lnTo>
                    <a:pt x="860616" y="254851"/>
                  </a:lnTo>
                  <a:lnTo>
                    <a:pt x="877048" y="255514"/>
                  </a:lnTo>
                  <a:lnTo>
                    <a:pt x="892486" y="257497"/>
                  </a:lnTo>
                  <a:lnTo>
                    <a:pt x="931101" y="275578"/>
                  </a:lnTo>
                  <a:lnTo>
                    <a:pt x="954533" y="320687"/>
                  </a:lnTo>
                  <a:lnTo>
                    <a:pt x="959408" y="371386"/>
                  </a:lnTo>
                  <a:lnTo>
                    <a:pt x="959536" y="394259"/>
                  </a:lnTo>
                  <a:lnTo>
                    <a:pt x="959832" y="416495"/>
                  </a:lnTo>
                  <a:lnTo>
                    <a:pt x="960220" y="438150"/>
                  </a:lnTo>
                  <a:lnTo>
                    <a:pt x="961100" y="482366"/>
                  </a:lnTo>
                  <a:lnTo>
                    <a:pt x="961496" y="505502"/>
                  </a:lnTo>
                  <a:lnTo>
                    <a:pt x="961673" y="520127"/>
                  </a:lnTo>
                  <a:lnTo>
                    <a:pt x="961756" y="574911"/>
                  </a:lnTo>
                  <a:lnTo>
                    <a:pt x="961340" y="597700"/>
                  </a:lnTo>
                  <a:lnTo>
                    <a:pt x="959406" y="642127"/>
                  </a:lnTo>
                  <a:lnTo>
                    <a:pt x="955614" y="684325"/>
                  </a:lnTo>
                  <a:lnTo>
                    <a:pt x="949502" y="723459"/>
                  </a:lnTo>
                  <a:lnTo>
                    <a:pt x="934967" y="774586"/>
                  </a:lnTo>
                  <a:lnTo>
                    <a:pt x="892667" y="797949"/>
                  </a:lnTo>
                  <a:lnTo>
                    <a:pt x="835242" y="805409"/>
                  </a:lnTo>
                  <a:lnTo>
                    <a:pt x="761475" y="811197"/>
                  </a:lnTo>
                  <a:lnTo>
                    <a:pt x="720118" y="813348"/>
                  </a:lnTo>
                  <a:lnTo>
                    <a:pt x="676659" y="814943"/>
                  </a:lnTo>
                  <a:lnTo>
                    <a:pt x="631762" y="815934"/>
                  </a:lnTo>
                  <a:lnTo>
                    <a:pt x="586087" y="816275"/>
                  </a:lnTo>
                  <a:lnTo>
                    <a:pt x="1145108" y="816275"/>
                  </a:lnTo>
                  <a:lnTo>
                    <a:pt x="1145108" y="254851"/>
                  </a:lnTo>
                  <a:close/>
                </a:path>
                <a:path w="1145539" h="1005839">
                  <a:moveTo>
                    <a:pt x="1145108" y="125077"/>
                  </a:moveTo>
                  <a:lnTo>
                    <a:pt x="724792" y="125077"/>
                  </a:lnTo>
                  <a:lnTo>
                    <a:pt x="720148" y="137458"/>
                  </a:lnTo>
                  <a:lnTo>
                    <a:pt x="714132" y="148490"/>
                  </a:lnTo>
                  <a:lnTo>
                    <a:pt x="707271" y="158508"/>
                  </a:lnTo>
                  <a:lnTo>
                    <a:pt x="700089" y="167847"/>
                  </a:lnTo>
                  <a:lnTo>
                    <a:pt x="693113" y="176840"/>
                  </a:lnTo>
                  <a:lnTo>
                    <a:pt x="686868" y="185822"/>
                  </a:lnTo>
                  <a:lnTo>
                    <a:pt x="681881" y="195126"/>
                  </a:lnTo>
                  <a:lnTo>
                    <a:pt x="678677" y="205087"/>
                  </a:lnTo>
                  <a:lnTo>
                    <a:pt x="678002" y="213354"/>
                  </a:lnTo>
                  <a:lnTo>
                    <a:pt x="677877" y="216636"/>
                  </a:lnTo>
                  <a:lnTo>
                    <a:pt x="679722" y="228315"/>
                  </a:lnTo>
                  <a:lnTo>
                    <a:pt x="714154" y="246614"/>
                  </a:lnTo>
                  <a:lnTo>
                    <a:pt x="769605" y="256625"/>
                  </a:lnTo>
                  <a:lnTo>
                    <a:pt x="788410" y="256994"/>
                  </a:lnTo>
                  <a:lnTo>
                    <a:pt x="807086" y="256581"/>
                  </a:lnTo>
                  <a:lnTo>
                    <a:pt x="843363" y="255089"/>
                  </a:lnTo>
                  <a:lnTo>
                    <a:pt x="860616" y="254851"/>
                  </a:lnTo>
                  <a:lnTo>
                    <a:pt x="1145108" y="254851"/>
                  </a:lnTo>
                  <a:lnTo>
                    <a:pt x="1145108" y="125077"/>
                  </a:lnTo>
                  <a:close/>
                </a:path>
                <a:path w="1145539" h="1005839">
                  <a:moveTo>
                    <a:pt x="668990" y="170218"/>
                  </a:moveTo>
                  <a:lnTo>
                    <a:pt x="495172" y="170218"/>
                  </a:lnTo>
                  <a:lnTo>
                    <a:pt x="505312" y="180882"/>
                  </a:lnTo>
                  <a:lnTo>
                    <a:pt x="513693" y="190156"/>
                  </a:lnTo>
                  <a:lnTo>
                    <a:pt x="550024" y="213354"/>
                  </a:lnTo>
                  <a:lnTo>
                    <a:pt x="588022" y="216636"/>
                  </a:lnTo>
                  <a:lnTo>
                    <a:pt x="601351" y="215608"/>
                  </a:lnTo>
                  <a:lnTo>
                    <a:pt x="643496" y="194978"/>
                  </a:lnTo>
                  <a:lnTo>
                    <a:pt x="661273" y="178163"/>
                  </a:lnTo>
                  <a:lnTo>
                    <a:pt x="668990" y="170218"/>
                  </a:lnTo>
                  <a:close/>
                </a:path>
                <a:path w="1145539" h="1005839">
                  <a:moveTo>
                    <a:pt x="762454" y="92849"/>
                  </a:moveTo>
                  <a:lnTo>
                    <a:pt x="448754" y="92849"/>
                  </a:lnTo>
                  <a:lnTo>
                    <a:pt x="464223" y="154736"/>
                  </a:lnTo>
                  <a:lnTo>
                    <a:pt x="684598" y="154736"/>
                  </a:lnTo>
                  <a:lnTo>
                    <a:pt x="689297" y="150289"/>
                  </a:lnTo>
                  <a:lnTo>
                    <a:pt x="699974" y="141265"/>
                  </a:lnTo>
                  <a:lnTo>
                    <a:pt x="711725" y="132780"/>
                  </a:lnTo>
                  <a:lnTo>
                    <a:pt x="724792" y="125077"/>
                  </a:lnTo>
                  <a:lnTo>
                    <a:pt x="1145108" y="125077"/>
                  </a:lnTo>
                  <a:lnTo>
                    <a:pt x="1145108" y="108183"/>
                  </a:lnTo>
                  <a:lnTo>
                    <a:pt x="763845" y="108183"/>
                  </a:lnTo>
                  <a:lnTo>
                    <a:pt x="762454" y="92849"/>
                  </a:lnTo>
                  <a:close/>
                </a:path>
                <a:path w="1145539" h="1005839">
                  <a:moveTo>
                    <a:pt x="1145108" y="46418"/>
                  </a:moveTo>
                  <a:lnTo>
                    <a:pt x="804672" y="46418"/>
                  </a:lnTo>
                  <a:lnTo>
                    <a:pt x="804482" y="69639"/>
                  </a:lnTo>
                  <a:lnTo>
                    <a:pt x="803159" y="86178"/>
                  </a:lnTo>
                  <a:lnTo>
                    <a:pt x="799568" y="97167"/>
                  </a:lnTo>
                  <a:lnTo>
                    <a:pt x="792575" y="103742"/>
                  </a:lnTo>
                  <a:lnTo>
                    <a:pt x="781045" y="107036"/>
                  </a:lnTo>
                  <a:lnTo>
                    <a:pt x="763845" y="108183"/>
                  </a:lnTo>
                  <a:lnTo>
                    <a:pt x="1145108" y="108183"/>
                  </a:lnTo>
                  <a:lnTo>
                    <a:pt x="1145108" y="46418"/>
                  </a:lnTo>
                  <a:close/>
                </a:path>
              </a:pathLst>
            </a:custGeom>
            <a:solidFill>
              <a:srgbClr val="5A8A99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object 16"/>
            <p:cNvSpPr/>
            <p:nvPr/>
          </p:nvSpPr>
          <p:spPr>
            <a:xfrm>
              <a:off x="2518579" y="4147402"/>
              <a:ext cx="648072" cy="416559"/>
            </a:xfrm>
            <a:custGeom>
              <a:avLst/>
              <a:gdLst/>
              <a:ahLst/>
              <a:cxnLst/>
              <a:rect l="l" t="t" r="r" b="b"/>
              <a:pathLst>
                <a:path w="584200" h="416560">
                  <a:moveTo>
                    <a:pt x="308338" y="0"/>
                  </a:moveTo>
                  <a:lnTo>
                    <a:pt x="163426" y="2922"/>
                  </a:lnTo>
                  <a:lnTo>
                    <a:pt x="92849" y="3757"/>
                  </a:lnTo>
                  <a:lnTo>
                    <a:pt x="72095" y="4234"/>
                  </a:lnTo>
                  <a:lnTo>
                    <a:pt x="28155" y="13396"/>
                  </a:lnTo>
                  <a:lnTo>
                    <a:pt x="2914" y="53059"/>
                  </a:lnTo>
                  <a:lnTo>
                    <a:pt x="0" y="390625"/>
                  </a:lnTo>
                  <a:lnTo>
                    <a:pt x="24107" y="395037"/>
                  </a:lnTo>
                  <a:lnTo>
                    <a:pt x="77105" y="402515"/>
                  </a:lnTo>
                  <a:lnTo>
                    <a:pt x="135161" y="408276"/>
                  </a:lnTo>
                  <a:lnTo>
                    <a:pt x="196700" y="412411"/>
                  </a:lnTo>
                  <a:lnTo>
                    <a:pt x="260141" y="415014"/>
                  </a:lnTo>
                  <a:lnTo>
                    <a:pt x="323907" y="416179"/>
                  </a:lnTo>
                  <a:lnTo>
                    <a:pt x="355419" y="416250"/>
                  </a:lnTo>
                  <a:lnTo>
                    <a:pt x="386419" y="415996"/>
                  </a:lnTo>
                  <a:lnTo>
                    <a:pt x="446100" y="414560"/>
                  </a:lnTo>
                  <a:lnTo>
                    <a:pt x="501370" y="411963"/>
                  </a:lnTo>
                  <a:lnTo>
                    <a:pt x="550652" y="408297"/>
                  </a:lnTo>
                  <a:lnTo>
                    <a:pt x="576734" y="364761"/>
                  </a:lnTo>
                  <a:lnTo>
                    <a:pt x="579985" y="324265"/>
                  </a:lnTo>
                  <a:lnTo>
                    <a:pt x="582307" y="284511"/>
                  </a:lnTo>
                  <a:lnTo>
                    <a:pt x="583700" y="245407"/>
                  </a:lnTo>
                  <a:lnTo>
                    <a:pt x="584048" y="226070"/>
                  </a:lnTo>
                  <a:lnTo>
                    <a:pt x="584048" y="187767"/>
                  </a:lnTo>
                  <a:lnTo>
                    <a:pt x="582307" y="131067"/>
                  </a:lnTo>
                  <a:lnTo>
                    <a:pt x="578475" y="74996"/>
                  </a:lnTo>
                  <a:lnTo>
                    <a:pt x="572554" y="19239"/>
                  </a:lnTo>
                  <a:lnTo>
                    <a:pt x="525699" y="11284"/>
                  </a:lnTo>
                  <a:lnTo>
                    <a:pt x="478101" y="5744"/>
                  </a:lnTo>
                  <a:lnTo>
                    <a:pt x="429946" y="2246"/>
                  </a:lnTo>
                  <a:lnTo>
                    <a:pt x="381419" y="419"/>
                  </a:lnTo>
                  <a:lnTo>
                    <a:pt x="357074" y="16"/>
                  </a:lnTo>
                  <a:lnTo>
                    <a:pt x="308338" y="0"/>
                  </a:lnTo>
                  <a:close/>
                </a:path>
              </a:pathLst>
            </a:custGeom>
            <a:solidFill>
              <a:srgbClr val="5A8A99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object 86"/>
            <p:cNvSpPr txBox="1"/>
            <p:nvPr/>
          </p:nvSpPr>
          <p:spPr>
            <a:xfrm>
              <a:off x="3419667" y="4024671"/>
              <a:ext cx="1115136" cy="6756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Средства массовой информации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109855" algn="ctr">
                <a:lnSpc>
                  <a:spcPct val="100000"/>
                </a:lnSpc>
                <a:spcBef>
                  <a:spcPts val="380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    5900,0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5" name="Группа 88"/>
          <p:cNvGrpSpPr/>
          <p:nvPr/>
        </p:nvGrpSpPr>
        <p:grpSpPr>
          <a:xfrm>
            <a:off x="3571868" y="5429264"/>
            <a:ext cx="2312304" cy="1005840"/>
            <a:chOff x="6839238" y="1448965"/>
            <a:chExt cx="2312304" cy="1005840"/>
          </a:xfrm>
        </p:grpSpPr>
        <p:sp>
          <p:nvSpPr>
            <p:cNvPr id="90" name="object 59"/>
            <p:cNvSpPr/>
            <p:nvPr/>
          </p:nvSpPr>
          <p:spPr>
            <a:xfrm>
              <a:off x="6839238" y="1448965"/>
              <a:ext cx="1080120" cy="1005840"/>
            </a:xfrm>
            <a:custGeom>
              <a:avLst/>
              <a:gdLst/>
              <a:ahLst/>
              <a:cxnLst/>
              <a:rect l="l" t="t" r="r" b="b"/>
              <a:pathLst>
                <a:path w="1145540" h="1005839">
                  <a:moveTo>
                    <a:pt x="1145095" y="0"/>
                  </a:moveTo>
                  <a:lnTo>
                    <a:pt x="0" y="0"/>
                  </a:lnTo>
                  <a:lnTo>
                    <a:pt x="0" y="1005839"/>
                  </a:lnTo>
                  <a:lnTo>
                    <a:pt x="1145095" y="1005839"/>
                  </a:lnTo>
                  <a:lnTo>
                    <a:pt x="1145095" y="773609"/>
                  </a:lnTo>
                  <a:lnTo>
                    <a:pt x="380627" y="773609"/>
                  </a:lnTo>
                  <a:lnTo>
                    <a:pt x="363187" y="772521"/>
                  </a:lnTo>
                  <a:lnTo>
                    <a:pt x="324564" y="758978"/>
                  </a:lnTo>
                  <a:lnTo>
                    <a:pt x="301587" y="742538"/>
                  </a:lnTo>
                  <a:lnTo>
                    <a:pt x="134197" y="742538"/>
                  </a:lnTo>
                  <a:lnTo>
                    <a:pt x="123786" y="649922"/>
                  </a:lnTo>
                  <a:lnTo>
                    <a:pt x="138159" y="646628"/>
                  </a:lnTo>
                  <a:lnTo>
                    <a:pt x="152783" y="643708"/>
                  </a:lnTo>
                  <a:lnTo>
                    <a:pt x="181635" y="638335"/>
                  </a:lnTo>
                  <a:lnTo>
                    <a:pt x="195287" y="635554"/>
                  </a:lnTo>
                  <a:lnTo>
                    <a:pt x="238034" y="619955"/>
                  </a:lnTo>
                  <a:lnTo>
                    <a:pt x="249585" y="598959"/>
                  </a:lnTo>
                  <a:lnTo>
                    <a:pt x="247996" y="589313"/>
                  </a:lnTo>
                  <a:lnTo>
                    <a:pt x="216636" y="479704"/>
                  </a:lnTo>
                  <a:lnTo>
                    <a:pt x="340423" y="448754"/>
                  </a:lnTo>
                  <a:lnTo>
                    <a:pt x="357671" y="448754"/>
                  </a:lnTo>
                  <a:lnTo>
                    <a:pt x="351052" y="437919"/>
                  </a:lnTo>
                  <a:lnTo>
                    <a:pt x="343267" y="425626"/>
                  </a:lnTo>
                  <a:lnTo>
                    <a:pt x="327711" y="401388"/>
                  </a:lnTo>
                  <a:lnTo>
                    <a:pt x="320333" y="389575"/>
                  </a:lnTo>
                  <a:lnTo>
                    <a:pt x="298078" y="345895"/>
                  </a:lnTo>
                  <a:lnTo>
                    <a:pt x="294059" y="327123"/>
                  </a:lnTo>
                  <a:lnTo>
                    <a:pt x="290314" y="311937"/>
                  </a:lnTo>
                  <a:lnTo>
                    <a:pt x="288287" y="299428"/>
                  </a:lnTo>
                  <a:lnTo>
                    <a:pt x="287840" y="289455"/>
                  </a:lnTo>
                  <a:lnTo>
                    <a:pt x="288833" y="281877"/>
                  </a:lnTo>
                  <a:lnTo>
                    <a:pt x="291126" y="276553"/>
                  </a:lnTo>
                  <a:lnTo>
                    <a:pt x="294580" y="273342"/>
                  </a:lnTo>
                  <a:lnTo>
                    <a:pt x="299056" y="272104"/>
                  </a:lnTo>
                  <a:lnTo>
                    <a:pt x="1145095" y="272104"/>
                  </a:lnTo>
                  <a:lnTo>
                    <a:pt x="1145095" y="0"/>
                  </a:lnTo>
                  <a:close/>
                </a:path>
                <a:path w="1145540" h="1005839">
                  <a:moveTo>
                    <a:pt x="1145095" y="336637"/>
                  </a:moveTo>
                  <a:lnTo>
                    <a:pt x="1037517" y="336637"/>
                  </a:lnTo>
                  <a:lnTo>
                    <a:pt x="1038667" y="336640"/>
                  </a:lnTo>
                  <a:lnTo>
                    <a:pt x="1039199" y="337272"/>
                  </a:lnTo>
                  <a:lnTo>
                    <a:pt x="1052106" y="355777"/>
                  </a:lnTo>
                  <a:lnTo>
                    <a:pt x="1048078" y="368609"/>
                  </a:lnTo>
                  <a:lnTo>
                    <a:pt x="1021226" y="398838"/>
                  </a:lnTo>
                  <a:lnTo>
                    <a:pt x="977208" y="408968"/>
                  </a:lnTo>
                  <a:lnTo>
                    <a:pt x="948771" y="412184"/>
                  </a:lnTo>
                  <a:lnTo>
                    <a:pt x="932947" y="414326"/>
                  </a:lnTo>
                  <a:lnTo>
                    <a:pt x="916053" y="417202"/>
                  </a:lnTo>
                  <a:lnTo>
                    <a:pt x="903028" y="417515"/>
                  </a:lnTo>
                  <a:lnTo>
                    <a:pt x="890081" y="418173"/>
                  </a:lnTo>
                  <a:lnTo>
                    <a:pt x="877205" y="419124"/>
                  </a:lnTo>
                  <a:lnTo>
                    <a:pt x="864395" y="420311"/>
                  </a:lnTo>
                  <a:lnTo>
                    <a:pt x="851646" y="421679"/>
                  </a:lnTo>
                  <a:lnTo>
                    <a:pt x="788611" y="429326"/>
                  </a:lnTo>
                  <a:lnTo>
                    <a:pt x="776108" y="430633"/>
                  </a:lnTo>
                  <a:lnTo>
                    <a:pt x="763627" y="431736"/>
                  </a:lnTo>
                  <a:lnTo>
                    <a:pt x="751162" y="432583"/>
                  </a:lnTo>
                  <a:lnTo>
                    <a:pt x="738707" y="433117"/>
                  </a:lnTo>
                  <a:lnTo>
                    <a:pt x="739355" y="445222"/>
                  </a:lnTo>
                  <a:lnTo>
                    <a:pt x="729338" y="479704"/>
                  </a:lnTo>
                  <a:lnTo>
                    <a:pt x="725611" y="486738"/>
                  </a:lnTo>
                  <a:lnTo>
                    <a:pt x="721429" y="495957"/>
                  </a:lnTo>
                  <a:lnTo>
                    <a:pt x="717006" y="507973"/>
                  </a:lnTo>
                  <a:lnTo>
                    <a:pt x="712455" y="523586"/>
                  </a:lnTo>
                  <a:lnTo>
                    <a:pt x="526122" y="541604"/>
                  </a:lnTo>
                  <a:lnTo>
                    <a:pt x="541591" y="680872"/>
                  </a:lnTo>
                  <a:lnTo>
                    <a:pt x="526127" y="690066"/>
                  </a:lnTo>
                  <a:lnTo>
                    <a:pt x="512612" y="698781"/>
                  </a:lnTo>
                  <a:lnTo>
                    <a:pt x="481697" y="722049"/>
                  </a:lnTo>
                  <a:lnTo>
                    <a:pt x="455215" y="746365"/>
                  </a:lnTo>
                  <a:lnTo>
                    <a:pt x="449847" y="751246"/>
                  </a:lnTo>
                  <a:lnTo>
                    <a:pt x="412228" y="770468"/>
                  </a:lnTo>
                  <a:lnTo>
                    <a:pt x="380627" y="773609"/>
                  </a:lnTo>
                  <a:lnTo>
                    <a:pt x="1145095" y="773609"/>
                  </a:lnTo>
                  <a:lnTo>
                    <a:pt x="1145095" y="336637"/>
                  </a:lnTo>
                  <a:close/>
                </a:path>
                <a:path w="1145540" h="1005839">
                  <a:moveTo>
                    <a:pt x="261103" y="731164"/>
                  </a:moveTo>
                  <a:lnTo>
                    <a:pt x="221542" y="733536"/>
                  </a:lnTo>
                  <a:lnTo>
                    <a:pt x="169908" y="739469"/>
                  </a:lnTo>
                  <a:lnTo>
                    <a:pt x="157614" y="740788"/>
                  </a:lnTo>
                  <a:lnTo>
                    <a:pt x="145689" y="741844"/>
                  </a:lnTo>
                  <a:lnTo>
                    <a:pt x="134197" y="742538"/>
                  </a:lnTo>
                  <a:lnTo>
                    <a:pt x="301587" y="742538"/>
                  </a:lnTo>
                  <a:lnTo>
                    <a:pt x="296314" y="738520"/>
                  </a:lnTo>
                  <a:lnTo>
                    <a:pt x="286941" y="732053"/>
                  </a:lnTo>
                  <a:lnTo>
                    <a:pt x="274117" y="731295"/>
                  </a:lnTo>
                  <a:lnTo>
                    <a:pt x="261103" y="731164"/>
                  </a:lnTo>
                  <a:close/>
                </a:path>
                <a:path w="1145540" h="1005839">
                  <a:moveTo>
                    <a:pt x="357671" y="448754"/>
                  </a:moveTo>
                  <a:lnTo>
                    <a:pt x="340423" y="448754"/>
                  </a:lnTo>
                  <a:lnTo>
                    <a:pt x="347000" y="468132"/>
                  </a:lnTo>
                  <a:lnTo>
                    <a:pt x="372920" y="503461"/>
                  </a:lnTo>
                  <a:lnTo>
                    <a:pt x="385461" y="509957"/>
                  </a:lnTo>
                  <a:lnTo>
                    <a:pt x="382174" y="498485"/>
                  </a:lnTo>
                  <a:lnTo>
                    <a:pt x="365651" y="462522"/>
                  </a:lnTo>
                  <a:lnTo>
                    <a:pt x="357671" y="448754"/>
                  </a:lnTo>
                  <a:close/>
                </a:path>
                <a:path w="1145540" h="1005839">
                  <a:moveTo>
                    <a:pt x="1145095" y="324967"/>
                  </a:moveTo>
                  <a:lnTo>
                    <a:pt x="649922" y="324967"/>
                  </a:lnTo>
                  <a:lnTo>
                    <a:pt x="660102" y="333898"/>
                  </a:lnTo>
                  <a:lnTo>
                    <a:pt x="667763" y="342110"/>
                  </a:lnTo>
                  <a:lnTo>
                    <a:pt x="673405" y="349579"/>
                  </a:lnTo>
                  <a:lnTo>
                    <a:pt x="677526" y="356283"/>
                  </a:lnTo>
                  <a:lnTo>
                    <a:pt x="680626" y="362197"/>
                  </a:lnTo>
                  <a:lnTo>
                    <a:pt x="683204" y="367300"/>
                  </a:lnTo>
                  <a:lnTo>
                    <a:pt x="685759" y="371566"/>
                  </a:lnTo>
                  <a:lnTo>
                    <a:pt x="688789" y="374974"/>
                  </a:lnTo>
                  <a:lnTo>
                    <a:pt x="692795" y="377501"/>
                  </a:lnTo>
                  <a:lnTo>
                    <a:pt x="698274" y="379121"/>
                  </a:lnTo>
                  <a:lnTo>
                    <a:pt x="705726" y="379814"/>
                  </a:lnTo>
                  <a:lnTo>
                    <a:pt x="715651" y="379555"/>
                  </a:lnTo>
                  <a:lnTo>
                    <a:pt x="728546" y="378321"/>
                  </a:lnTo>
                  <a:lnTo>
                    <a:pt x="744912" y="376089"/>
                  </a:lnTo>
                  <a:lnTo>
                    <a:pt x="765247" y="372836"/>
                  </a:lnTo>
                  <a:lnTo>
                    <a:pt x="943927" y="340436"/>
                  </a:lnTo>
                  <a:lnTo>
                    <a:pt x="986408" y="340436"/>
                  </a:lnTo>
                  <a:lnTo>
                    <a:pt x="1024782" y="338729"/>
                  </a:lnTo>
                  <a:lnTo>
                    <a:pt x="1037517" y="336637"/>
                  </a:lnTo>
                  <a:lnTo>
                    <a:pt x="1145095" y="336637"/>
                  </a:lnTo>
                  <a:lnTo>
                    <a:pt x="1145095" y="324967"/>
                  </a:lnTo>
                  <a:close/>
                </a:path>
                <a:path w="1145540" h="1005839">
                  <a:moveTo>
                    <a:pt x="1145095" y="272104"/>
                  </a:moveTo>
                  <a:lnTo>
                    <a:pt x="299056" y="272104"/>
                  </a:lnTo>
                  <a:lnTo>
                    <a:pt x="304415" y="272696"/>
                  </a:lnTo>
                  <a:lnTo>
                    <a:pt x="310518" y="274980"/>
                  </a:lnTo>
                  <a:lnTo>
                    <a:pt x="347302" y="306826"/>
                  </a:lnTo>
                  <a:lnTo>
                    <a:pt x="375898" y="348363"/>
                  </a:lnTo>
                  <a:lnTo>
                    <a:pt x="386854" y="371386"/>
                  </a:lnTo>
                  <a:lnTo>
                    <a:pt x="649922" y="324967"/>
                  </a:lnTo>
                  <a:lnTo>
                    <a:pt x="1145095" y="324967"/>
                  </a:lnTo>
                  <a:lnTo>
                    <a:pt x="1145095" y="272104"/>
                  </a:lnTo>
                  <a:close/>
                </a:path>
              </a:pathLst>
            </a:custGeom>
            <a:solidFill>
              <a:srgbClr val="C5C5C5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object 60"/>
            <p:cNvSpPr/>
            <p:nvPr/>
          </p:nvSpPr>
          <p:spPr>
            <a:xfrm>
              <a:off x="7206165" y="2017480"/>
              <a:ext cx="154940" cy="148590"/>
            </a:xfrm>
            <a:custGeom>
              <a:avLst/>
              <a:gdLst/>
              <a:ahLst/>
              <a:cxnLst/>
              <a:rect l="l" t="t" r="r" b="b"/>
              <a:pathLst>
                <a:path w="154940" h="148589">
                  <a:moveTo>
                    <a:pt x="87340" y="0"/>
                  </a:moveTo>
                  <a:lnTo>
                    <a:pt x="44010" y="11553"/>
                  </a:lnTo>
                  <a:lnTo>
                    <a:pt x="10724" y="39319"/>
                  </a:lnTo>
                  <a:lnTo>
                    <a:pt x="0" y="71263"/>
                  </a:lnTo>
                  <a:lnTo>
                    <a:pt x="572" y="82028"/>
                  </a:lnTo>
                  <a:lnTo>
                    <a:pt x="18647" y="121023"/>
                  </a:lnTo>
                  <a:lnTo>
                    <a:pt x="53063" y="145164"/>
                  </a:lnTo>
                  <a:lnTo>
                    <a:pt x="72685" y="148182"/>
                  </a:lnTo>
                  <a:lnTo>
                    <a:pt x="82450" y="146818"/>
                  </a:lnTo>
                  <a:lnTo>
                    <a:pt x="91936" y="143307"/>
                  </a:lnTo>
                  <a:lnTo>
                    <a:pt x="107037" y="139981"/>
                  </a:lnTo>
                  <a:lnTo>
                    <a:pt x="145854" y="110663"/>
                  </a:lnTo>
                  <a:lnTo>
                    <a:pt x="154576" y="78683"/>
                  </a:lnTo>
                  <a:lnTo>
                    <a:pt x="154033" y="67420"/>
                  </a:lnTo>
                  <a:lnTo>
                    <a:pt x="136771" y="25849"/>
                  </a:lnTo>
                  <a:lnTo>
                    <a:pt x="99269" y="1549"/>
                  </a:lnTo>
                  <a:lnTo>
                    <a:pt x="87340" y="0"/>
                  </a:lnTo>
                  <a:close/>
                </a:path>
              </a:pathLst>
            </a:custGeom>
            <a:solidFill>
              <a:srgbClr val="C5C5C5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object 77"/>
            <p:cNvSpPr txBox="1"/>
            <p:nvPr/>
          </p:nvSpPr>
          <p:spPr>
            <a:xfrm>
              <a:off x="8053684" y="1663279"/>
              <a:ext cx="1097858" cy="53213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08279" marR="5080" indent="-196215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Национальная оборона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L="287020">
                <a:lnSpc>
                  <a:spcPct val="100000"/>
                </a:lnSpc>
                <a:spcBef>
                  <a:spcPts val="385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878,5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785786" y="332656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РАСХОДЫ БЮДЖЕТА ПО ОСНОВНЫМ НАПРАВЛЕНИЯМ НА 2020 ГОД (тыс.руб.)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143248"/>
            <a:ext cx="259228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Реконструкция автодорог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Осуществление части полномочий по содержанию дорог внутри поселений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Зимнее содержание дорог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4437112"/>
            <a:ext cx="2736304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1100" dirty="0" smtClean="0">
                <a:solidFill>
                  <a:srgbClr val="00B050"/>
                </a:solidFill>
              </a:rPr>
              <a:t>Строительство и замена тепловых сетей с использованием энергоэффективных технологий и материалов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00B050"/>
                </a:solidFill>
              </a:rPr>
              <a:t>Технические и технологические мероприятия по повышению энергоэффективности на объектах бюджетной сферы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00B050"/>
                </a:solidFill>
              </a:rPr>
              <a:t> Внедрение энергосберегающего осветительного оборудования и систем автоматического управления освещением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5656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РАСХОДЫ НА ДОРОЖНОЕ ХОЗЯЙСТВО, СФЕРУ ЖКХ И БЛАГОУСТРОЙСТВО  НА 2020 ГОД – </a:t>
            </a:r>
            <a:r>
              <a:rPr lang="ru-RU" sz="1600" b="1" dirty="0" smtClean="0">
                <a:solidFill>
                  <a:srgbClr val="FF0000"/>
                </a:solidFill>
              </a:rPr>
              <a:t>63,0</a:t>
            </a:r>
            <a:r>
              <a:rPr lang="ru-RU" sz="1600" dirty="0" smtClean="0">
                <a:solidFill>
                  <a:srgbClr val="FF0000"/>
                </a:solidFill>
              </a:rPr>
              <a:t> млн.руб.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052736"/>
            <a:ext cx="2520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Проведение работ по ремонту  водопроводных  сетей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Разработка   схем водоснабжения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Паспортизация  и регистрация   объектов   водоснабжения</a:t>
            </a:r>
          </a:p>
          <a:p>
            <a:endParaRPr lang="ru-RU" sz="11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636912"/>
            <a:ext cx="252028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endParaRPr lang="ru-RU" sz="11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Проведение мероприятий  по капитальному ремонту муниципального жилищного фонда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Обеспечение функционирования коммунальных объектов МР «Сухиничский район»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Мероприятия по благоустройству</a:t>
            </a:r>
          </a:p>
          <a:p>
            <a:pPr>
              <a:buFont typeface="Wingdings" pitchFamily="2" charset="2"/>
              <a:buChar char="v"/>
            </a:pPr>
            <a:endParaRPr lang="ru-RU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8" name="Picture 6" descr="http://gkx.by/images/30.04.19/1-2col-2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928670"/>
            <a:ext cx="289726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0" name="Picture 8" descr="http://liveangarsk.ru/files/imagecache/attachbig/files/news/212252/__165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00570"/>
            <a:ext cx="2786049" cy="1828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2" name="Picture 10" descr="https://img2.freepng.ru/20180420/geq/kisspng-heavy-machinery-road-roller-architectural-engineer-5ad9c1c7034067.38045004152422035901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5173" y="4286256"/>
            <a:ext cx="2998827" cy="213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4" name="Picture 12" descr="http://www.holdingtv.tv/images/1504669417d6df0ad2e1a197b41e60a277cd4a2c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2500306"/>
            <a:ext cx="315487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6" name="Picture 14" descr="https://img2.freepng.ru/20180426/kqe/kisspng-lutskvodokanal-earthworks-service-price-clip-art-and-construction-5ae1f434a718e4.62381562152475755668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857232"/>
            <a:ext cx="2643205" cy="1981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116632"/>
            <a:ext cx="51435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НА ОБРАЗОВАНИЕ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95536" y="3933056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000100" y="857232"/>
          <a:ext cx="3857652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386" name="Picture 2" descr="https://stilbon.ru/buy_img/item_308_2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714356"/>
            <a:ext cx="3104015" cy="2070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s://xn----8sbafar2bwfctnifu9c.xn--p1ai/wp-content/uploads/2016/09/%D0%9C%D0%A3-%D0%9C%D0%98%D0%9D%D0%98%D0%90%D0%A2%D0%AE%D0%A0%D0%90-%D0%9C%D0%9E%D0%99-%D0%A3%D0%A7%D0%98%D0%A2%D0%95%D0%9B%D0%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714620"/>
            <a:ext cx="2000264" cy="1804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s://korablik40.detsad.27.ru/files/uploads/images/11698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4572008"/>
            <a:ext cx="1920579" cy="1894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s://ds03.infourok.ru/uploads/ex/0ecb/00053eea-2b7f4b79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4714884"/>
            <a:ext cx="2660640" cy="199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4" name="Picture 10" descr="https://edunovosti.ru/data/article_news/882/img/jCX59jvEros0mLFwZjRj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1" y="4763575"/>
            <a:ext cx="3143272" cy="1901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6480720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РАСХОДЫ В СФЕРЕ КУЛЬТУРЫ 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на 2020 год – 92,0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млн.руб.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7534620" cy="16624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/>
              <a:t>       Структура отрасли культуры включает в себя отдел культуры, МСКК (Межпоселенческий социально-культурный комплекс), МЦБС (Межпоселенческая центральная библиотечная система), ДШИ (Детская школа искусств).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43306" y="492919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МСКК: 19 клубов, 1 кинотеатр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264318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МЦБС: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25 библиотек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271462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ДШИ: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13 творческих коллективов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177" name="Picture 9" descr="C:\Program Files\Microsoft Office\MEDIA\CAGCAT10\j021651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42852"/>
            <a:ext cx="1572768" cy="1820570"/>
          </a:xfrm>
          <a:prstGeom prst="rect">
            <a:avLst/>
          </a:prstGeom>
          <a:noFill/>
        </p:spPr>
      </p:pic>
      <p:sp>
        <p:nvSpPr>
          <p:cNvPr id="7179" name="AutoShape 11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1" name="AutoShape 13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3" name="AutoShape 15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5" name="AutoShape 17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7" name="AutoShape 19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9" name="AutoShape 21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91" name="AutoShape 23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://kotelniki.mosreg.ru/files/image/01/51/72/lg!1x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429132"/>
            <a:ext cx="2749865" cy="2028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s://b1.culture.ru/c/7111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214818"/>
            <a:ext cx="2571768" cy="2057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s://pbs.twimg.com/media/CVOUymVWwAAwvTq.jpg:lar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143116"/>
            <a:ext cx="3143271" cy="2250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ubRRectCallout"/>
          <p:cNvSpPr>
            <a:spLocks noEditPoints="1" noChangeArrowheads="1"/>
          </p:cNvSpPr>
          <p:nvPr/>
        </p:nvSpPr>
        <p:spPr bwMode="auto">
          <a:xfrm>
            <a:off x="7452320" y="4797152"/>
            <a:ext cx="1512168" cy="113217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Верховая»</a:t>
            </a:r>
            <a:endParaRPr lang="ru-RU" dirty="0"/>
          </a:p>
        </p:txBody>
      </p:sp>
      <p:sp>
        <p:nvSpPr>
          <p:cNvPr id="1027" name="PubRRectCallout"/>
          <p:cNvSpPr>
            <a:spLocks noEditPoints="1" noChangeArrowheads="1"/>
          </p:cNvSpPr>
          <p:nvPr/>
        </p:nvSpPr>
        <p:spPr bwMode="auto">
          <a:xfrm>
            <a:off x="251520" y="3645024"/>
            <a:ext cx="1748712" cy="106986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Алнеры»</a:t>
            </a:r>
          </a:p>
          <a:p>
            <a:endParaRPr lang="ru-RU" dirty="0"/>
          </a:p>
        </p:txBody>
      </p:sp>
      <p:sp>
        <p:nvSpPr>
          <p:cNvPr id="1028" name="PubRRectCallout"/>
          <p:cNvSpPr>
            <a:spLocks noEditPoints="1" noChangeArrowheads="1"/>
          </p:cNvSpPr>
          <p:nvPr/>
        </p:nvSpPr>
        <p:spPr bwMode="auto">
          <a:xfrm>
            <a:off x="4429124" y="4643446"/>
            <a:ext cx="1396752" cy="93496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ГП «Город Сухиничи»</a:t>
            </a:r>
          </a:p>
          <a:p>
            <a:endParaRPr lang="ru-RU" dirty="0"/>
          </a:p>
        </p:txBody>
      </p:sp>
      <p:sp>
        <p:nvSpPr>
          <p:cNvPr id="1029" name="PubRRectCallout"/>
          <p:cNvSpPr>
            <a:spLocks noEditPoints="1" noChangeArrowheads="1"/>
          </p:cNvSpPr>
          <p:nvPr/>
        </p:nvSpPr>
        <p:spPr bwMode="auto">
          <a:xfrm>
            <a:off x="3286116" y="5715016"/>
            <a:ext cx="1367582" cy="100697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Стрельна»</a:t>
            </a:r>
            <a:endParaRPr lang="ru-RU" dirty="0"/>
          </a:p>
        </p:txBody>
      </p:sp>
      <p:sp>
        <p:nvSpPr>
          <p:cNvPr id="1030" name="PubRRectCallout"/>
          <p:cNvSpPr>
            <a:spLocks noEditPoints="1" noChangeArrowheads="1"/>
          </p:cNvSpPr>
          <p:nvPr/>
        </p:nvSpPr>
        <p:spPr bwMode="auto">
          <a:xfrm>
            <a:off x="1979712" y="1268760"/>
            <a:ext cx="1663594" cy="108867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Субботники»</a:t>
            </a:r>
            <a:endParaRPr lang="ru-RU" dirty="0"/>
          </a:p>
        </p:txBody>
      </p:sp>
      <p:sp>
        <p:nvSpPr>
          <p:cNvPr id="13" name="PubRRectCallout"/>
          <p:cNvSpPr>
            <a:spLocks noEditPoints="1" noChangeArrowheads="1"/>
          </p:cNvSpPr>
          <p:nvPr/>
        </p:nvSpPr>
        <p:spPr bwMode="auto">
          <a:xfrm>
            <a:off x="3851920" y="908720"/>
            <a:ext cx="1647800" cy="9277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Радождево»</a:t>
            </a:r>
            <a:endParaRPr lang="ru-RU" dirty="0"/>
          </a:p>
        </p:txBody>
      </p:sp>
      <p:sp>
        <p:nvSpPr>
          <p:cNvPr id="14" name="PubRRectCallout"/>
          <p:cNvSpPr>
            <a:spLocks noEditPoints="1" noChangeArrowheads="1"/>
          </p:cNvSpPr>
          <p:nvPr/>
        </p:nvSpPr>
        <p:spPr bwMode="auto">
          <a:xfrm>
            <a:off x="323528" y="5805264"/>
            <a:ext cx="1462390" cy="105273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Брынь»</a:t>
            </a:r>
            <a:endParaRPr lang="ru-RU" dirty="0"/>
          </a:p>
        </p:txBody>
      </p:sp>
      <p:sp>
        <p:nvSpPr>
          <p:cNvPr id="15" name="PubRRectCallout"/>
          <p:cNvSpPr>
            <a:spLocks noEditPoints="1" noChangeArrowheads="1"/>
          </p:cNvSpPr>
          <p:nvPr/>
        </p:nvSpPr>
        <p:spPr bwMode="auto">
          <a:xfrm>
            <a:off x="2555776" y="3573016"/>
            <a:ext cx="1828800" cy="93610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ГП «Поселок Середейский»</a:t>
            </a:r>
            <a:endParaRPr lang="ru-RU" dirty="0"/>
          </a:p>
        </p:txBody>
      </p:sp>
      <p:sp>
        <p:nvSpPr>
          <p:cNvPr id="16" name="PubRRectCallout"/>
          <p:cNvSpPr>
            <a:spLocks noEditPoints="1" noChangeArrowheads="1"/>
          </p:cNvSpPr>
          <p:nvPr/>
        </p:nvSpPr>
        <p:spPr bwMode="auto">
          <a:xfrm>
            <a:off x="6012160" y="4077072"/>
            <a:ext cx="1417360" cy="93610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Хотень»</a:t>
            </a:r>
            <a:endParaRPr lang="ru-RU" dirty="0"/>
          </a:p>
        </p:txBody>
      </p:sp>
      <p:sp>
        <p:nvSpPr>
          <p:cNvPr id="17" name="PubRRectCallout"/>
          <p:cNvSpPr>
            <a:spLocks noEditPoints="1" noChangeArrowheads="1"/>
          </p:cNvSpPr>
          <p:nvPr/>
        </p:nvSpPr>
        <p:spPr bwMode="auto">
          <a:xfrm>
            <a:off x="5000628" y="3068960"/>
            <a:ext cx="1731612" cy="10744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Бордуково»</a:t>
            </a:r>
            <a:endParaRPr lang="ru-RU" dirty="0"/>
          </a:p>
        </p:txBody>
      </p:sp>
      <p:sp>
        <p:nvSpPr>
          <p:cNvPr id="18" name="PubRRectCallout"/>
          <p:cNvSpPr>
            <a:spLocks noEditPoints="1" noChangeArrowheads="1"/>
          </p:cNvSpPr>
          <p:nvPr/>
        </p:nvSpPr>
        <p:spPr bwMode="auto">
          <a:xfrm>
            <a:off x="7524328" y="1844824"/>
            <a:ext cx="1368152" cy="115212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Богдановы Колодези»</a:t>
            </a:r>
            <a:endParaRPr lang="ru-RU" dirty="0"/>
          </a:p>
        </p:txBody>
      </p:sp>
      <p:sp>
        <p:nvSpPr>
          <p:cNvPr id="19" name="PubRRectCallout"/>
          <p:cNvSpPr>
            <a:spLocks noEditPoints="1" noChangeArrowheads="1"/>
          </p:cNvSpPr>
          <p:nvPr/>
        </p:nvSpPr>
        <p:spPr bwMode="auto">
          <a:xfrm>
            <a:off x="5929322" y="5786454"/>
            <a:ext cx="1643074" cy="107154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Глазково»</a:t>
            </a:r>
            <a:endParaRPr lang="ru-RU" dirty="0"/>
          </a:p>
        </p:txBody>
      </p:sp>
      <p:sp>
        <p:nvSpPr>
          <p:cNvPr id="20" name="PubRRectCallout"/>
          <p:cNvSpPr>
            <a:spLocks noEditPoints="1" noChangeArrowheads="1"/>
          </p:cNvSpPr>
          <p:nvPr/>
        </p:nvSpPr>
        <p:spPr bwMode="auto">
          <a:xfrm>
            <a:off x="7596336" y="3212976"/>
            <a:ext cx="1289248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Дабужа»</a:t>
            </a:r>
            <a:endParaRPr lang="ru-RU" dirty="0"/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6156176" y="980728"/>
            <a:ext cx="1656184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Ермолово»</a:t>
            </a:r>
            <a:endParaRPr lang="ru-RU" dirty="0"/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79512" y="1268760"/>
            <a:ext cx="1534968" cy="94579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Татаринцы»</a:t>
            </a:r>
            <a:endParaRPr lang="ru-RU" dirty="0"/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4932040" y="1988840"/>
            <a:ext cx="1711662" cy="101153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Соболевка»</a:t>
            </a:r>
            <a:endParaRPr lang="ru-RU" dirty="0"/>
          </a:p>
        </p:txBody>
      </p:sp>
      <p:sp>
        <p:nvSpPr>
          <p:cNvPr id="25" name="PubRRectCallout"/>
          <p:cNvSpPr>
            <a:spLocks noEditPoints="1" noChangeArrowheads="1"/>
          </p:cNvSpPr>
          <p:nvPr/>
        </p:nvSpPr>
        <p:spPr bwMode="auto">
          <a:xfrm>
            <a:off x="827584" y="2492896"/>
            <a:ext cx="1440160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Шлиппово»</a:t>
            </a:r>
            <a:endParaRPr lang="ru-RU" dirty="0"/>
          </a:p>
        </p:txBody>
      </p:sp>
      <p:sp>
        <p:nvSpPr>
          <p:cNvPr id="26" name="PubRRectCallout"/>
          <p:cNvSpPr>
            <a:spLocks noEditPoints="1" noChangeArrowheads="1"/>
          </p:cNvSpPr>
          <p:nvPr/>
        </p:nvSpPr>
        <p:spPr bwMode="auto">
          <a:xfrm>
            <a:off x="2987824" y="2348880"/>
            <a:ext cx="1369862" cy="10801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Фролово»</a:t>
            </a:r>
            <a:endParaRPr lang="ru-RU" dirty="0"/>
          </a:p>
        </p:txBody>
      </p:sp>
      <p:sp>
        <p:nvSpPr>
          <p:cNvPr id="27" name="PubRRectCallout"/>
          <p:cNvSpPr>
            <a:spLocks noEditPoints="1" noChangeArrowheads="1"/>
          </p:cNvSpPr>
          <p:nvPr/>
        </p:nvSpPr>
        <p:spPr bwMode="auto">
          <a:xfrm>
            <a:off x="1643042" y="4643446"/>
            <a:ext cx="1512168" cy="114300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Юрьево»</a:t>
            </a:r>
            <a:endParaRPr lang="ru-RU" dirty="0"/>
          </a:p>
        </p:txBody>
      </p:sp>
      <p:pic>
        <p:nvPicPr>
          <p:cNvPr id="29" name="Picture 4" descr="http://gtrk-kaluga.ru/public/upload/news/5230/images/m_07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2288" cy="966898"/>
          </a:xfrm>
          <a:prstGeom prst="rect">
            <a:avLst/>
          </a:prstGeom>
          <a:noFill/>
        </p:spPr>
      </p:pic>
      <p:pic>
        <p:nvPicPr>
          <p:cNvPr id="30" name="Picture 2" descr="http://photos.wikimapia.org/p/00/00/57/59/09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2520279" cy="908720"/>
          </a:xfrm>
          <a:prstGeom prst="rect">
            <a:avLst/>
          </a:prstGeom>
          <a:noFill/>
        </p:spPr>
      </p:pic>
      <p:pic>
        <p:nvPicPr>
          <p:cNvPr id="31" name="Picture 2" descr="http://temples.ru/private/f000528/528_028198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0"/>
            <a:ext cx="2518756" cy="908720"/>
          </a:xfrm>
          <a:prstGeom prst="rect">
            <a:avLst/>
          </a:prstGeom>
          <a:noFill/>
        </p:spPr>
      </p:pic>
      <p:pic>
        <p:nvPicPr>
          <p:cNvPr id="32" name="Picture 2" descr="http://orgsmi.ru/photos/photos/2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93837" y="0"/>
            <a:ext cx="2450163" cy="9087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188640"/>
            <a:ext cx="7429552" cy="646331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РАСХОДЫ  В ОБЛАСТИ СОЦИАЛЬНОЙ ПОЛИТИКИ на 2020 год </a:t>
            </a:r>
            <a:r>
              <a:rPr lang="ru-RU" sz="1600" dirty="0" smtClean="0"/>
              <a:t>-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2000" b="1" dirty="0" smtClean="0">
                <a:solidFill>
                  <a:schemeClr val="tx2"/>
                </a:solidFill>
              </a:rPr>
              <a:t>175,5 млн. рублей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1124744"/>
            <a:ext cx="76438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Финансирование СРЦН «Лучики надежды»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Организация предоставления денежных выплат, пособий и компенсаций отдельным категориям граждан области в соответствии с региональным законодательством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 Средства на социальную поддержку детей-сирот и детей, оставшихся без попечения родителей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 Пособие на погребение безработных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Предоставление гражданам субсидий на оплату жилого помещения и коммунальных услуг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Обеспечение социальных выплат, пособий, компенсации детям, семьям с детьми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Оплата жилищно-коммунальных услуг отдельным категориям граждан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Охрана семьи и детства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4338" name="Picture 2" descr="https://slide-share.ru/image/136122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876"/>
            <a:ext cx="2286016" cy="212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http://krd.ru/uploads/cache/fancybox/7d/2f/159518-999712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3643314"/>
            <a:ext cx="2286016" cy="2115253"/>
          </a:xfrm>
          <a:prstGeom prst="rect">
            <a:avLst/>
          </a:prstGeom>
          <a:noFill/>
        </p:spPr>
      </p:pic>
      <p:pic>
        <p:nvPicPr>
          <p:cNvPr id="14342" name="Picture 6" descr="https://im0-tub-ru.yandex.net/i?id=ead964d8c41a8e6c4414b05c5598b19b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286256"/>
            <a:ext cx="233267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026" name="Picture 2" descr="C:\Program Files\Microsoft Office\MEDIA\CAGCAT10\j019903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643182"/>
            <a:ext cx="1714792" cy="1730721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786058"/>
            <a:ext cx="1827886" cy="1504188"/>
          </a:xfrm>
          <a:prstGeom prst="rect">
            <a:avLst/>
          </a:prstGeom>
          <a:noFill/>
        </p:spPr>
      </p:pic>
      <p:sp>
        <p:nvSpPr>
          <p:cNvPr id="1036" name="AutoShape 12" descr="https://pp.userapi.com/c841037/v841037444/47720/C09tUIDoYD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pp.userapi.com/c841037/v841037444/47720/C09tUIDoYD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AutoShape 17" descr="https://pp.userapi.com/c837222/v837222328/3ebf2/u9zMrmKDdu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428860" y="1142984"/>
            <a:ext cx="478634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</a:rPr>
              <a:t>– 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Функционирование центра тестирования МКУ спортивный центр «Олимпиец»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Проведение физкультурно-массовых мероприятий для населения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Участие в районных и областных спортивных мероприятиях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Приобретение спортивного оборудования и спортивного инвентаря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00100" y="285728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70C0"/>
                </a:solidFill>
              </a:rPr>
              <a:t>РАСХОДЫ В ОБЛАСТИ ФИЗИЧЕСКОЙ КУЛЬТУРЫ И </a:t>
            </a:r>
            <a:r>
              <a:rPr lang="ru-RU" sz="1600" b="1" dirty="0" smtClean="0">
                <a:solidFill>
                  <a:srgbClr val="0070C0"/>
                </a:solidFill>
              </a:rPr>
              <a:t>СПОРТА НА </a:t>
            </a:r>
            <a:r>
              <a:rPr lang="ru-RU" sz="1600" b="1" dirty="0" smtClean="0">
                <a:solidFill>
                  <a:srgbClr val="0070C0"/>
                </a:solidFill>
              </a:rPr>
              <a:t>2020 ГОД 2,4 млн.руб.</a:t>
            </a:r>
          </a:p>
          <a:p>
            <a:endParaRPr lang="ru-RU" sz="1600" dirty="0"/>
          </a:p>
        </p:txBody>
      </p:sp>
      <p:pic>
        <p:nvPicPr>
          <p:cNvPr id="13314" name="Picture 2" descr="https://im0-tub-ru.yandex.net/i?id=cfc29cacb2265bd9a8640e921ab4d0d4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143248"/>
            <a:ext cx="3241052" cy="2071702"/>
          </a:xfrm>
          <a:prstGeom prst="rect">
            <a:avLst/>
          </a:prstGeom>
          <a:noFill/>
        </p:spPr>
      </p:pic>
      <p:pic>
        <p:nvPicPr>
          <p:cNvPr id="13316" name="Picture 4" descr="https://vologda-oblast.ru/upload/iblock/2da/%D0%B3%D1%82%D0%B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239900"/>
            <a:ext cx="2755087" cy="1618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103475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Bookman Old Style" pitchFamily="18" charset="0"/>
              </a:rPr>
              <a:t>МЕЖБЮДЖЕТНЫЕ ТРАНСФЕРТЫ, ПРЕДОСТАВЛЯЕМЫЕ БЮДЖЕТАМ ПОСЕЛЕНИЙ</a:t>
            </a:r>
            <a:endParaRPr lang="ru-RU" sz="20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5131296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08104" y="1556792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Дотации</a:t>
            </a:r>
          </a:p>
          <a:p>
            <a:r>
              <a:rPr lang="ru-RU" sz="1400" dirty="0" smtClean="0"/>
              <a:t>(от лат. «</a:t>
            </a:r>
            <a:r>
              <a:rPr lang="ru-RU" sz="1400" dirty="0" err="1" smtClean="0"/>
              <a:t>Dotatio</a:t>
            </a:r>
            <a:r>
              <a:rPr lang="ru-RU" sz="1400" dirty="0" smtClean="0"/>
              <a:t>»-дар, пожертвование) - </a:t>
            </a:r>
          </a:p>
          <a:p>
            <a:r>
              <a:rPr lang="ru-RU" sz="1400" dirty="0" smtClean="0"/>
              <a:t>предоставляются </a:t>
            </a:r>
          </a:p>
          <a:p>
            <a:r>
              <a:rPr lang="ru-RU" sz="1400" dirty="0" smtClean="0"/>
              <a:t>без определения конкретной цели </a:t>
            </a:r>
          </a:p>
          <a:p>
            <a:r>
              <a:rPr lang="ru-RU" sz="1400" dirty="0" smtClean="0"/>
              <a:t>их использования </a:t>
            </a:r>
          </a:p>
          <a:p>
            <a:r>
              <a:rPr lang="ru-RU" sz="1400" dirty="0" smtClean="0"/>
              <a:t>(в качестве финансовой помощи)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3789040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Субвенции</a:t>
            </a:r>
          </a:p>
          <a:p>
            <a:r>
              <a:rPr lang="ru-RU" sz="1400" dirty="0" smtClean="0"/>
              <a:t>(от лат.«</a:t>
            </a:r>
            <a:r>
              <a:rPr lang="ru-RU" sz="1400" dirty="0" err="1" smtClean="0"/>
              <a:t>Subvenire</a:t>
            </a:r>
            <a:r>
              <a:rPr lang="ru-RU" sz="1400" dirty="0" smtClean="0"/>
              <a:t>»–приходить на помощь) - предоставляются на </a:t>
            </a:r>
          </a:p>
          <a:p>
            <a:r>
              <a:rPr lang="ru-RU" sz="1400" dirty="0" smtClean="0"/>
              <a:t>определенные цели для исполнения</a:t>
            </a:r>
          </a:p>
          <a:p>
            <a:r>
              <a:rPr lang="ru-RU" sz="1400" dirty="0" smtClean="0"/>
              <a:t>полномочий, переданных другим </a:t>
            </a:r>
          </a:p>
          <a:p>
            <a:r>
              <a:rPr lang="ru-RU" sz="1400" dirty="0" smtClean="0"/>
              <a:t>публично-правовым образованиям</a:t>
            </a:r>
            <a:endParaRPr lang="ru-RU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 descr="МУНИЦИПАЛЬНЫЙ РАЙОН &quot;СУХИНИЧСКИЙ РАЙОН&quot;"/>
          <p:cNvGrpSpPr/>
          <p:nvPr/>
        </p:nvGrpSpPr>
        <p:grpSpPr>
          <a:xfrm>
            <a:off x="0" y="0"/>
            <a:ext cx="9144000" cy="1052736"/>
            <a:chOff x="0" y="0"/>
            <a:chExt cx="9144000" cy="980728"/>
          </a:xfrm>
        </p:grpSpPr>
        <p:pic>
          <p:nvPicPr>
            <p:cNvPr id="5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6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7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8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1475656" y="1124744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Муниципальный долг, тыс.руб.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1772816"/>
          <a:ext cx="5508104" cy="48245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03684"/>
                <a:gridCol w="1502210"/>
                <a:gridCol w="1502210"/>
              </a:tblGrid>
              <a:tr h="7206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 01.01.2019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 01.01.2020</a:t>
                      </a:r>
                      <a:endParaRPr lang="ru-RU" sz="1600" dirty="0"/>
                    </a:p>
                  </a:txBody>
                  <a:tcPr/>
                </a:tc>
              </a:tr>
              <a:tr h="82801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внутренний долг,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123109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Бюджетные кредиты, предоставленные из областного бюджета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2044737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долговой нагрузки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(отношение муниципального долга к объему доходов бюджета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района без учета безвозмездных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поступлений),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50" name="AutoShape 2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2" name="AutoShape 4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4" name="AutoShape 6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6" name="AutoShape 8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8" name="AutoShape 10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59" name="Picture 11" descr="D:\Загрузки\GettyImages-156855011-56a832433df78cf7729cf4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772816"/>
            <a:ext cx="3275856" cy="4824536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590800" cy="428604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23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 descr="МУНИЦИПАЛЬНЫЙ РАЙОН &quot;СУХИНИЧСКИЙ РАЙОН&quot;"/>
          <p:cNvGrpSpPr/>
          <p:nvPr/>
        </p:nvGrpSpPr>
        <p:grpSpPr>
          <a:xfrm>
            <a:off x="0" y="0"/>
            <a:ext cx="9144000" cy="1052736"/>
            <a:chOff x="0" y="0"/>
            <a:chExt cx="9144000" cy="980728"/>
          </a:xfrm>
        </p:grpSpPr>
        <p:pic>
          <p:nvPicPr>
            <p:cNvPr id="3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4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5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6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>
            <a:off x="2285984" y="1142984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500174"/>
            <a:ext cx="8643998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</a:t>
            </a:r>
            <a:r>
              <a:rPr lang="ru-RU" sz="1300" dirty="0" smtClean="0">
                <a:solidFill>
                  <a:srgbClr val="002060"/>
                </a:solidFill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Представляет собой главный финансовый документ страны (региона, муниципалитета), утверждаемый законодательным (представительным) органом соответствующего уровня управления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ассигнования </a:t>
            </a:r>
            <a:r>
              <a:rPr lang="ru-RU" sz="1300" dirty="0" smtClean="0">
                <a:solidFill>
                  <a:srgbClr val="002060"/>
                </a:solidFill>
              </a:rPr>
              <a:t>– предельные объемы денежных средств, предусмотренных в соответствующем финансовом году для исполнения бюджетных обязательств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Бюджетная классификация </a:t>
            </a:r>
            <a:r>
              <a:rPr lang="ru-RU" sz="1300" dirty="0" smtClean="0">
                <a:solidFill>
                  <a:srgbClr val="002060"/>
                </a:solidFill>
              </a:rPr>
              <a:t>– группировка доходов и расходов бюджетов всех уровней бюджетной системы Российской Федерации, а также источников финансирования дефицитов этих бюджетов, используемая для составления и исполнения бюджетов</a:t>
            </a:r>
          </a:p>
        </p:txBody>
      </p:sp>
      <p:pic>
        <p:nvPicPr>
          <p:cNvPr id="10" name="Picture 4" descr="https://img1.liveinternet.ru/images/attach/c/10/127/534/127534717_5177462_0_ab45a_5e50eef4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68" y="3857580"/>
            <a:ext cx="2106649" cy="30004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4214818"/>
            <a:ext cx="70009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инвестиции </a:t>
            </a:r>
            <a:r>
              <a:rPr lang="ru-RU" sz="1300" dirty="0" smtClean="0">
                <a:solidFill>
                  <a:srgbClr val="002060"/>
                </a:solidFill>
              </a:rPr>
              <a:t>– средства бюджета, направленные на приобретение, модернизацию государственного (муниципального) имущества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расходные обязательства, подлежащие исполнению в соответствующем финансовом году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Бюджетный кредит </a:t>
            </a:r>
            <a:r>
              <a:rPr lang="ru-RU" sz="1300" dirty="0" smtClean="0">
                <a:solidFill>
                  <a:srgbClr val="002060"/>
                </a:solidFill>
              </a:rPr>
              <a:t>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90800" cy="501650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24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071810"/>
            <a:ext cx="8286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Дотации</a:t>
            </a:r>
            <a:r>
              <a:rPr lang="ru-RU" sz="1300" dirty="0" smtClean="0">
                <a:solidFill>
                  <a:srgbClr val="002060"/>
                </a:solidFill>
              </a:rPr>
              <a:t> – межбюджетные трансферты, предоставляемые на безвозмездной и безвозвратной основе без установления направлений их использования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Доходы бюджета</a:t>
            </a:r>
            <a:r>
              <a:rPr lang="ru-RU" sz="1300" dirty="0" smtClean="0">
                <a:solidFill>
                  <a:srgbClr val="002060"/>
                </a:solidFill>
              </a:rPr>
              <a:t> –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 </a:t>
            </a:r>
            <a:r>
              <a:rPr lang="ru-RU" sz="1300" dirty="0" smtClean="0"/>
              <a:t> </a:t>
            </a:r>
            <a:endParaRPr lang="ru-RU" sz="1300" dirty="0"/>
          </a:p>
        </p:txBody>
      </p:sp>
      <p:grpSp>
        <p:nvGrpSpPr>
          <p:cNvPr id="2" name="Группа 11" descr="МУНИЦИПАЛЬНЫЙ РАЙОН &quot;СУХИНИЧСКИЙ РАЙОН&quot;"/>
          <p:cNvGrpSpPr/>
          <p:nvPr/>
        </p:nvGrpSpPr>
        <p:grpSpPr>
          <a:xfrm>
            <a:off x="0" y="0"/>
            <a:ext cx="9144000" cy="1052736"/>
            <a:chOff x="0" y="0"/>
            <a:chExt cx="9144000" cy="980728"/>
          </a:xfrm>
        </p:grpSpPr>
        <p:pic>
          <p:nvPicPr>
            <p:cNvPr id="13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14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15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16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2285984" y="1071546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pic>
        <p:nvPicPr>
          <p:cNvPr id="51210" name="Picture 10" descr="http://2.bp.blogspot.com/-bMpl1Q_vd_Y/VZrkquUbXfI/AAAAAAAAEbQ/0_cL77wLFgY/s1600/9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4396214"/>
            <a:ext cx="1785950" cy="226797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57158" y="4500570"/>
            <a:ext cx="7500990" cy="1792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Источники финансирования дефицита бюджета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Межбюджетные трансферты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Плановый период</a:t>
            </a:r>
            <a:r>
              <a:rPr lang="ru-RU" sz="1300" dirty="0" smtClean="0">
                <a:solidFill>
                  <a:srgbClr val="002060"/>
                </a:solidFill>
              </a:rPr>
              <a:t> – два финансовых года, следующие за очередным финансовым годом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8596" y="6286520"/>
            <a:ext cx="871540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Профицит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доходов бюджета над его расходами 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447956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25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1428736"/>
            <a:ext cx="878684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 программный </a:t>
            </a:r>
            <a:r>
              <a:rPr lang="ru-RU" sz="1300" dirty="0" smtClean="0">
                <a:solidFill>
                  <a:srgbClr val="002060"/>
                </a:solidFill>
              </a:rPr>
              <a:t>– бюджет, сформированный на основе государственных (муниципальных) программ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Внутренний долг </a:t>
            </a:r>
            <a:r>
              <a:rPr lang="ru-RU" sz="1300" dirty="0" smtClean="0">
                <a:solidFill>
                  <a:srgbClr val="002060"/>
                </a:solidFill>
              </a:rPr>
              <a:t>– обязательства, возникающие в валюте Российской Федерации, а также                                                                                                                                                                обязательства субъектов Российской Федерации и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</a:rPr>
              <a:t>● Дефицит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расходов бюджета над его доходами</a:t>
            </a: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214422"/>
            <a:ext cx="900115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Расходы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обусловленные законом, иным нормативным правовым актом, договором или соглашением обязанности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публично‑правового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образования (Российской Федерации, субъекта Российской Федерации, муниципального образования) или действующего от его имени бюджетного учреждения предоставить физическому или юридическому лицу, иному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публично‑правовому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образованию, субъекту международного права средства из соответствующего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Сбалансированность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один из основополагающих принципов формирования и исполнения бюджета, со- стоящий в количественном соответствии (равновесии) бюджетных расходов источникам их финансирования </a:t>
            </a:r>
          </a:p>
        </p:txBody>
      </p:sp>
      <p:grpSp>
        <p:nvGrpSpPr>
          <p:cNvPr id="2" name="Группа 4" descr="МУНИЦИПАЛЬНЫЙ РАЙОН &quot;СУХИНИЧСКИЙ РАЙОН&quot;"/>
          <p:cNvGrpSpPr/>
          <p:nvPr/>
        </p:nvGrpSpPr>
        <p:grpSpPr>
          <a:xfrm>
            <a:off x="0" y="0"/>
            <a:ext cx="9144000" cy="1052736"/>
            <a:chOff x="0" y="0"/>
            <a:chExt cx="9144000" cy="980728"/>
          </a:xfrm>
        </p:grpSpPr>
        <p:pic>
          <p:nvPicPr>
            <p:cNvPr id="6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7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8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9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  <p:pic>
        <p:nvPicPr>
          <p:cNvPr id="50184" name="Picture 8" descr="http://3.bp.blogspot.com/-AZux9INzpOQ/Upodl1AMlII/AAAAAAAAI3s/WstaAgYMRks/s1600/%D1%81%D0%BE%D0%B2%D0%B0+%D1%81+%D0%BA%D0%BD%D0%B8%D0%B3%D0%BE%D0%B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6184" y="4071942"/>
            <a:ext cx="2557816" cy="235745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4143380"/>
            <a:ext cx="678657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Субвенции</a:t>
            </a:r>
            <a:r>
              <a:rPr lang="ru-RU" sz="1300" dirty="0" smtClean="0">
                <a:solidFill>
                  <a:srgbClr val="002060"/>
                </a:solidFill>
              </a:rPr>
              <a:t> – целевые средства на финансирование определенного мероприятия, объекта.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Субсидии</a:t>
            </a:r>
            <a:r>
              <a:rPr lang="ru-RU" sz="1300" dirty="0" smtClean="0">
                <a:solidFill>
                  <a:srgbClr val="002060"/>
                </a:solidFill>
              </a:rPr>
              <a:t> – выплаты потребителям, предоставляемые за счет государственного или местного бюджета, а также выплаты специальных фондов для юридических и физических лиц, местных органов власти, других государств. В соответствии с Бюджетным кодексом Российской Федерации следует различать два вида субсидий: субсидия – межбюджетный трансферт, предоставляемый в целях софинансирования расходных обязательств нижестоящего бюджета; субсидия – денежные средства, предоставляемые из бюджетов и внебюджетных фондов юридическим лицам (не являющимся бюджетными учреждениями) и физическим лицам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376518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26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2852936"/>
            <a:ext cx="756084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1. Публичные слушания проводятся в целях:</a:t>
            </a:r>
          </a:p>
          <a:p>
            <a:pPr algn="ctr"/>
            <a:r>
              <a:rPr lang="ru-RU" sz="1400" dirty="0" smtClean="0"/>
              <a:t>1.1. Обеспечения гласности и соблюдения интересов населения муниципального района "Сухиничский район" при подготовке правовых актов органами местного самоуправления по вопросам местного значения.</a:t>
            </a:r>
          </a:p>
          <a:p>
            <a:pPr algn="ctr"/>
            <a:r>
              <a:rPr lang="ru-RU" sz="1400" dirty="0" smtClean="0"/>
              <a:t>1.2. Доведения до населения полной и точной информации по рассматриваемым вопросам, проектам правовых актов.</a:t>
            </a:r>
          </a:p>
          <a:p>
            <a:pPr algn="ctr"/>
            <a:r>
              <a:rPr lang="ru-RU" sz="1400" dirty="0" smtClean="0"/>
              <a:t>1.3. Выявления мнения населения по темам и вопросам, выносимым на публичные слушания.</a:t>
            </a:r>
          </a:p>
          <a:p>
            <a:pPr algn="ctr"/>
            <a:r>
              <a:rPr lang="ru-RU" sz="1400" dirty="0" smtClean="0"/>
              <a:t>1.4. Подготовки предложений и рекомендаций для принятия решений органами местного самоуправления по вопросам, выносимым на публичные слушания.</a:t>
            </a:r>
          </a:p>
          <a:p>
            <a:pPr algn="ctr"/>
            <a:r>
              <a:rPr lang="ru-RU" sz="1400" dirty="0" smtClean="0"/>
              <a:t>1.5. Осуществления связи, прямого диалога органов местного самоуправления с жителями района.</a:t>
            </a:r>
          </a:p>
          <a:p>
            <a:pPr algn="ctr"/>
            <a:r>
              <a:rPr lang="ru-RU" sz="1400" dirty="0" smtClean="0"/>
              <a:t>1.6. Оказания влияния общественности на принятие решений органами местного самоуправления.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827584" y="332656"/>
            <a:ext cx="4139952" cy="129266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Как гражданин может участвовать в бюджетном процессе? </a:t>
            </a:r>
          </a:p>
          <a:p>
            <a:pPr algn="ctr"/>
            <a:endParaRPr lang="ru-RU" b="1" cap="all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00808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Публичные слушания - это форма прямого волеизъявления граждан, реализуемая путем обсуждения жителями МР "Сухиничский район" проектов муниципальных правовых актов по вопросам местного значения.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3073" name="Picture 1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60648"/>
            <a:ext cx="1584176" cy="1234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 descr="МУНИЦИПАЛЬНЫЙ РАЙОН &quot;СУХИНИЧСКИЙ РАЙОН&quot;"/>
          <p:cNvGrpSpPr/>
          <p:nvPr/>
        </p:nvGrpSpPr>
        <p:grpSpPr>
          <a:xfrm>
            <a:off x="0" y="0"/>
            <a:ext cx="9144000" cy="1124744"/>
            <a:chOff x="0" y="0"/>
            <a:chExt cx="9144000" cy="980728"/>
          </a:xfrm>
        </p:grpSpPr>
        <p:pic>
          <p:nvPicPr>
            <p:cNvPr id="5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6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0"/>
              <a:ext cx="2520279" cy="980728"/>
            </a:xfrm>
            <a:prstGeom prst="rect">
              <a:avLst/>
            </a:prstGeom>
            <a:noFill/>
          </p:spPr>
        </p:pic>
        <p:pic>
          <p:nvPicPr>
            <p:cNvPr id="7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0"/>
              <a:ext cx="2518756" cy="980728"/>
            </a:xfrm>
            <a:prstGeom prst="rect">
              <a:avLst/>
            </a:prstGeom>
            <a:noFill/>
          </p:spPr>
        </p:pic>
        <p:pic>
          <p:nvPicPr>
            <p:cNvPr id="8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37" y="0"/>
              <a:ext cx="2450163" cy="980728"/>
            </a:xfrm>
            <a:prstGeom prst="rect">
              <a:avLst/>
            </a:prstGeom>
            <a:noFill/>
          </p:spPr>
        </p:pic>
      </p:grpSp>
      <p:sp>
        <p:nvSpPr>
          <p:cNvPr id="1026" name="AutoShape 2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1247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ОТКРЫТЫЕ  ИНФОРМАЦИОННЫЕ РЕСУРСЫ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464344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Официальный сайт Сухиничского </a:t>
            </a:r>
            <a:r>
              <a:rPr lang="ru-RU" dirty="0" smtClean="0"/>
              <a:t>района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2428868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Портал органов власти Калужской области   </a:t>
            </a:r>
          </a:p>
          <a:p>
            <a:r>
              <a:rPr lang="en-US" dirty="0" smtClean="0">
                <a:hlinkClick r:id="rId7"/>
              </a:rPr>
              <a:t>http://admoblkaluga.ru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3571876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Министерство финансов Калужской области</a:t>
            </a:r>
          </a:p>
          <a:p>
            <a:r>
              <a:rPr lang="en-US" dirty="0" smtClean="0">
                <a:hlinkClick r:id="rId8"/>
              </a:rPr>
              <a:t>http://admoblkaluga.ru/main/work/finances/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5715016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Единый портал бюджетной системы «Электронный бюджет»</a:t>
            </a:r>
          </a:p>
          <a:p>
            <a:r>
              <a:rPr lang="en-US" dirty="0" smtClean="0">
                <a:hlinkClick r:id="rId9"/>
              </a:rPr>
              <a:t>http://bus.gov.ru</a:t>
            </a:r>
            <a:endParaRPr lang="ru-RU" dirty="0"/>
          </a:p>
        </p:txBody>
      </p:sp>
      <p:pic>
        <p:nvPicPr>
          <p:cNvPr id="1030" name="Picture 6" descr="http://oldshent.minobr63.ru/wp-content/uploads/2017/12/patneers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5786454"/>
            <a:ext cx="2843808" cy="792088"/>
          </a:xfrm>
          <a:prstGeom prst="rect">
            <a:avLst/>
          </a:prstGeom>
          <a:noFill/>
        </p:spPr>
      </p:pic>
      <p:sp>
        <p:nvSpPr>
          <p:cNvPr id="1034" name="AutoShape 10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2015.forummsk.com/data/media/c148c3e4924db138652b1db2ce10cb5c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357430"/>
            <a:ext cx="3071834" cy="857251"/>
          </a:xfrm>
          <a:prstGeom prst="rect">
            <a:avLst/>
          </a:prstGeom>
          <a:noFill/>
        </p:spPr>
      </p:pic>
      <p:pic>
        <p:nvPicPr>
          <p:cNvPr id="1040" name="Picture 16" descr="http://pandia.ru/text/78/625/images/image002_183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20" y="3429000"/>
            <a:ext cx="2928958" cy="936104"/>
          </a:xfrm>
          <a:prstGeom prst="rect">
            <a:avLst/>
          </a:prstGeom>
          <a:noFill/>
        </p:spPr>
      </p:pic>
      <p:pic>
        <p:nvPicPr>
          <p:cNvPr id="2050" name="Picture 2" descr="https://im0-tub-ru.yandex.net/i?id=64f17f9e49f34e657ce57d110a0b100b&amp;n=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2844" y="1571612"/>
            <a:ext cx="2857520" cy="71438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643306" y="1571612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Министерство финансов Российской Федерации</a:t>
            </a:r>
          </a:p>
          <a:p>
            <a:r>
              <a:rPr lang="en-US" dirty="0" smtClean="0">
                <a:hlinkClick r:id="rId8"/>
              </a:rPr>
              <a:t>http://admoblkaluga.ru/main/work/finances/</a:t>
            </a:r>
            <a:endParaRPr lang="ru-RU" dirty="0" smtClean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376518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28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4744" y="5000636"/>
            <a:ext cx="2634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suhinichi-admin.ru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ttp://suhinichi-admin.ru/wp-content/uploads/2019/09/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5720" y="4643446"/>
            <a:ext cx="2827919" cy="85725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500042"/>
            <a:ext cx="76438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Бюджетная политика муниципального района «Сухиничский район» направлена на создание условий динамичного роста экономики и обеспечение социальной стабильности района, роста экономической и инвестиционной активности предприятий, от чего зависят поступления доходов в бюджет.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5429264"/>
            <a:ext cx="62151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Подготовлено отделом финансов администрации МР «Сухиничский район» на основании решения Районной Думы о бюджете муниципального района «Сухиничский район» на 2020 год и плановый период 2021 и 2022 годов</a:t>
            </a:r>
          </a:p>
          <a:p>
            <a:pPr algn="ctr"/>
            <a:r>
              <a:rPr lang="ru-RU" sz="1400" dirty="0" err="1" smtClean="0"/>
              <a:t>e-mail</a:t>
            </a:r>
            <a:r>
              <a:rPr lang="ru-RU" sz="1400" dirty="0" smtClean="0"/>
              <a:t>: </a:t>
            </a:r>
            <a:r>
              <a:rPr lang="en-US" sz="1400" dirty="0" smtClean="0"/>
              <a:t>fosuhin@mail.ru</a:t>
            </a:r>
            <a:endParaRPr lang="ru-RU" sz="1400" dirty="0" smtClean="0"/>
          </a:p>
          <a:p>
            <a:pPr algn="ctr"/>
            <a:endParaRPr lang="ru-RU" sz="1400" dirty="0"/>
          </a:p>
        </p:txBody>
      </p:sp>
      <p:pic>
        <p:nvPicPr>
          <p:cNvPr id="21506" name="Picture 2" descr="http://www.myshared.ru/thumbs/29/1306413/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88840"/>
            <a:ext cx="428625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info-suhinichi.ru/images/ger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092175" cy="980728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1412776"/>
            <a:ext cx="763284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Уважаемые жители Сухиничского района!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Предлагаем вашему вниманию презентацию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«Бюджет для граждан»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к решению Районной Думы №485 от 24.12.2019 «О бюджете муниципального района «Сухиничский район» на 2020 год и плановый период 2021 и 2022 годов», подготовленную в соответствии с Методическими рекомендациями по предоставлению бюджетов субъектов Российской Федерации и местных бюджетов и отчетов об их исполнении в доступной для граждан форме (приказ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Минфина России от 22. 09. 2015  No145н).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4" descr="http://gtrk-kaluga.ru/public/upload/news/5230/images/m_0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92288" cy="1196752"/>
          </a:xfrm>
          <a:prstGeom prst="rect">
            <a:avLst/>
          </a:prstGeom>
          <a:noFill/>
        </p:spPr>
      </p:pic>
      <p:pic>
        <p:nvPicPr>
          <p:cNvPr id="8" name="Picture 2" descr="http://photos.wikimapia.org/p/00/00/57/59/09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0"/>
            <a:ext cx="2520279" cy="1124744"/>
          </a:xfrm>
          <a:prstGeom prst="rect">
            <a:avLst/>
          </a:prstGeom>
          <a:noFill/>
        </p:spPr>
      </p:pic>
      <p:pic>
        <p:nvPicPr>
          <p:cNvPr id="9" name="Picture 2" descr="http://temples.ru/private/f000528/528_0281980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0"/>
            <a:ext cx="2518756" cy="1124744"/>
          </a:xfrm>
          <a:prstGeom prst="rect">
            <a:avLst/>
          </a:prstGeom>
          <a:noFill/>
        </p:spPr>
      </p:pic>
      <p:pic>
        <p:nvPicPr>
          <p:cNvPr id="10" name="Picture 2" descr="http://orgsmi.ru/photos/photos/25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93837" y="0"/>
            <a:ext cx="2450163" cy="1124744"/>
          </a:xfrm>
          <a:prstGeom prst="rect">
            <a:avLst/>
          </a:prstGeom>
          <a:noFill/>
        </p:spPr>
      </p:pic>
      <p:pic>
        <p:nvPicPr>
          <p:cNvPr id="11" name="Picture 4" descr="http://tltmuseum.ru/images/stories/%D0%BD%D0%BE%D0%B2%D0%BE%D1%81%D1%82%D0%B8_%D0%B3%D0%BB.%D1%81%D1%82%D1%80%D0%B0%D0%BD%D0%B8%D1%86%D0%B0/%D0%9A%D1%80%D1%83%D0%B3%D0%BB%D1%8B%D0%B9_%D1%81%D1%82%D0%BE%D0%B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4949266"/>
            <a:ext cx="3571900" cy="19087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1357298"/>
            <a:ext cx="6715172" cy="480131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</a:rPr>
              <a:t>	Цель данного материала – донести до широкой аудитории жителей нашего района информацию о бюджете в понятной для граждан форме: в виде схем, диаграмм, таблиц и доступного изложения основных мероприятий, предпринятых органами местного самоуправления для повышения качества жизни населения.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	Ключевым направлением расходов районного бюджета в 2020 - 2022 годах, как и ранее, остается обеспечение сбалансированности бюджета и поддержание устойчивого социально-экономического развития, обеспечение населения доступными и качественными муниципальными услугами, социальными гарантиями, адресное решение социальных вопросов, создание благоприятных и комфортных условий для проживания. 	Надеемся, что изучение представленной информации даст возможность жителям Сухиничского района узнать, как формируется местный бюджет по доходам, а также на какие цели и в каком объёме направляются бюджетные средства. 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9144000" cy="1142984"/>
            <a:chOff x="0" y="0"/>
            <a:chExt cx="9144000" cy="980728"/>
          </a:xfrm>
        </p:grpSpPr>
        <p:pic>
          <p:nvPicPr>
            <p:cNvPr id="4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92288" cy="980728"/>
            </a:xfrm>
            <a:prstGeom prst="rect">
              <a:avLst/>
            </a:prstGeom>
            <a:noFill/>
          </p:spPr>
        </p:pic>
        <p:pic>
          <p:nvPicPr>
            <p:cNvPr id="5" name="Picture 2" descr="http://photos.wikimapia.org/p/00/00/57/59/09_big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0"/>
              <a:ext cx="2520279" cy="908720"/>
            </a:xfrm>
            <a:prstGeom prst="rect">
              <a:avLst/>
            </a:prstGeom>
            <a:noFill/>
          </p:spPr>
        </p:pic>
        <p:pic>
          <p:nvPicPr>
            <p:cNvPr id="6" name="Picture 2" descr="http://temples.ru/private/f000528/528_0281980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67744" y="0"/>
              <a:ext cx="2518756" cy="908720"/>
            </a:xfrm>
            <a:prstGeom prst="rect">
              <a:avLst/>
            </a:prstGeom>
            <a:noFill/>
          </p:spPr>
        </p:pic>
        <p:pic>
          <p:nvPicPr>
            <p:cNvPr id="7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93837" y="0"/>
              <a:ext cx="2450163" cy="908720"/>
            </a:xfrm>
            <a:prstGeom prst="rect">
              <a:avLst/>
            </a:prstGeom>
            <a:noFill/>
          </p:spPr>
        </p:pic>
      </p:grpSp>
      <p:pic>
        <p:nvPicPr>
          <p:cNvPr id="1038" name="Picture 14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928802"/>
            <a:ext cx="2028685" cy="2928958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4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emiluki-rayon.ru/sites/default/files/rez_soc-eco_raz/BGr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532" y="908719"/>
            <a:ext cx="9163532" cy="5949279"/>
          </a:xfrm>
          <a:prstGeom prst="rect">
            <a:avLst/>
          </a:prstGeom>
          <a:noFill/>
        </p:spPr>
      </p:pic>
      <p:pic>
        <p:nvPicPr>
          <p:cNvPr id="4" name="Picture 6" descr="http://www.info-suhinichi.ru/images/ge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092175" cy="980728"/>
          </a:xfrm>
          <a:prstGeom prst="rect">
            <a:avLst/>
          </a:prstGeom>
          <a:noFill/>
        </p:spPr>
      </p:pic>
      <p:pic>
        <p:nvPicPr>
          <p:cNvPr id="6" name="Picture 4" descr="http://gtrk-kaluga.ru/public/upload/news/5230/images/m_0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92288" cy="980728"/>
          </a:xfrm>
          <a:prstGeom prst="rect">
            <a:avLst/>
          </a:prstGeom>
          <a:noFill/>
        </p:spPr>
      </p:pic>
      <p:pic>
        <p:nvPicPr>
          <p:cNvPr id="7" name="Picture 2" descr="http://photos.wikimapia.org/p/00/00/57/59/09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0"/>
            <a:ext cx="2520279" cy="908720"/>
          </a:xfrm>
          <a:prstGeom prst="rect">
            <a:avLst/>
          </a:prstGeom>
          <a:noFill/>
        </p:spPr>
      </p:pic>
      <p:pic>
        <p:nvPicPr>
          <p:cNvPr id="8" name="Picture 2" descr="http://temples.ru/private/f000528/528_0281980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0"/>
            <a:ext cx="2518756" cy="908720"/>
          </a:xfrm>
          <a:prstGeom prst="rect">
            <a:avLst/>
          </a:prstGeom>
          <a:noFill/>
        </p:spPr>
      </p:pic>
      <p:pic>
        <p:nvPicPr>
          <p:cNvPr id="9" name="Picture 2" descr="http://orgsmi.ru/photos/photos/25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3837" y="0"/>
            <a:ext cx="2450163" cy="9087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4102" name="Picture 6" descr="https://www.susanbudowski.com/wp-content/uploads/2015/07/You-Invest-in-a-Timesh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908720"/>
            <a:ext cx="7272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БЮДЖЕТНЫЙ ПРОЦЕСС?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6863" y="4844702"/>
            <a:ext cx="1288472" cy="21474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5008" y="1484784"/>
            <a:ext cx="8928992" cy="817245"/>
          </a:xfrm>
          <a:prstGeom prst="roundRect">
            <a:avLst/>
          </a:prstGeom>
          <a:solidFill>
            <a:srgbClr val="FFFFFF">
              <a:alpha val="89804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регламентируемая нормами права деятельность органов государственной власти, органов местного самоуправления и участников бюджетного процесса по составлению и рассмотрению проектов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бюджетов,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утверждению и исполнению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бюджетов,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контроль за их исполнением.</a:t>
            </a:r>
          </a:p>
        </p:txBody>
      </p:sp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493568" y="2636911"/>
            <a:ext cx="3215988" cy="467903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СОСТАВЛЕНИЕ ПРОЕКТА БЮДЖЕТА</a:t>
            </a:r>
            <a:endParaRPr lang="ru-RU" sz="1400" dirty="0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493566" y="3356992"/>
            <a:ext cx="3215989" cy="503831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РАССМОТРЕНИЕ ПРОЕКТА БЮДЖЕТА</a:t>
            </a:r>
            <a:endParaRPr lang="ru-RU" sz="1400" dirty="0"/>
          </a:p>
        </p:txBody>
      </p:sp>
      <p:sp>
        <p:nvSpPr>
          <p:cNvPr id="16" name="Прямоугольник с двумя усеченными противолежащими углами 15"/>
          <p:cNvSpPr/>
          <p:nvPr/>
        </p:nvSpPr>
        <p:spPr>
          <a:xfrm>
            <a:off x="493568" y="4221088"/>
            <a:ext cx="3215988" cy="31659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УТВЕРЖДЕНИЕ БЮДЖЕТА</a:t>
            </a:r>
            <a:endParaRPr lang="ru-RU" sz="1400" dirty="0"/>
          </a:p>
        </p:txBody>
      </p:sp>
      <p:sp>
        <p:nvSpPr>
          <p:cNvPr id="17" name="Прямоугольник с двумя усеченными противолежащими углами 16"/>
          <p:cNvSpPr/>
          <p:nvPr/>
        </p:nvSpPr>
        <p:spPr>
          <a:xfrm>
            <a:off x="493569" y="4869160"/>
            <a:ext cx="3215989" cy="36152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ИСПОЛНЕНИЕ БЮДЖЕТА</a:t>
            </a:r>
            <a:endParaRPr lang="ru-RU" sz="1400" dirty="0"/>
          </a:p>
        </p:txBody>
      </p:sp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493566" y="5445223"/>
            <a:ext cx="3215989" cy="515621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ФОРМИРОВАНИЕ ОТЧЕТА ОБ ИСПОЛНЕНИИ БЮДЖЕТА</a:t>
            </a:r>
            <a:endParaRPr lang="ru-RU" sz="1400" dirty="0"/>
          </a:p>
        </p:txBody>
      </p:sp>
      <p:sp>
        <p:nvSpPr>
          <p:cNvPr id="19" name="Прямоугольник с двумя усеченными противолежащими углами 18"/>
          <p:cNvSpPr/>
          <p:nvPr/>
        </p:nvSpPr>
        <p:spPr>
          <a:xfrm>
            <a:off x="493566" y="6165303"/>
            <a:ext cx="3215989" cy="529985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УТВЕРЖДЕНИЕ ОТЧЕТА ОБ ИСПОЛНЕНИИ БЮДЖЕТА</a:t>
            </a:r>
            <a:endParaRPr lang="ru-RU" sz="14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166504" y="2364474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166504" y="3118105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166504" y="3834189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171699" y="4537234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171699" y="5230683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171699" y="5973786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3" idx="1"/>
          </p:cNvCxnSpPr>
          <p:nvPr/>
        </p:nvCxnSpPr>
        <p:spPr>
          <a:xfrm>
            <a:off x="215008" y="1893407"/>
            <a:ext cx="89923" cy="19280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97427" y="1496151"/>
            <a:ext cx="0" cy="4876941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197427" y="3495968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197427" y="4259797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197427" y="4939837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197427" y="2789115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197427" y="5645330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92231" y="6336828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" name="Овальная выноска 4095"/>
          <p:cNvSpPr/>
          <p:nvPr/>
        </p:nvSpPr>
        <p:spPr>
          <a:xfrm>
            <a:off x="4067944" y="2552643"/>
            <a:ext cx="4680520" cy="3900693"/>
          </a:xfrm>
          <a:prstGeom prst="wedgeEllipseCallout">
            <a:avLst/>
          </a:prstGeom>
          <a:solidFill>
            <a:srgbClr val="FF0000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Бюджетный процесс осуществляется органами, наделенными, в соответствии с законодательством, бюджетными полномочиями, т. е. правами и обязанностями участников бюджетного процесса. К ним относятся: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/>
              <a:t>П</a:t>
            </a:r>
            <a:r>
              <a:rPr lang="ru-RU" dirty="0" smtClean="0"/>
              <a:t>редставительные органы власти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/>
              <a:t>И</a:t>
            </a:r>
            <a:r>
              <a:rPr lang="ru-RU" dirty="0" smtClean="0"/>
              <a:t>сполнительные органы власти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/>
              <a:t>Банк России</a:t>
            </a:r>
            <a:endParaRPr lang="ru-RU" dirty="0"/>
          </a:p>
        </p:txBody>
      </p:sp>
      <p:pic>
        <p:nvPicPr>
          <p:cNvPr id="32" name="Picture 4" descr="http://gtrk-kaluga.ru/public/upload/news/5230/images/m_0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92288" cy="980728"/>
          </a:xfrm>
          <a:prstGeom prst="rect">
            <a:avLst/>
          </a:prstGeom>
          <a:noFill/>
        </p:spPr>
      </p:pic>
      <p:pic>
        <p:nvPicPr>
          <p:cNvPr id="33" name="Picture 2" descr="http://photos.wikimapia.org/p/00/00/57/59/09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0"/>
            <a:ext cx="2520279" cy="908720"/>
          </a:xfrm>
          <a:prstGeom prst="rect">
            <a:avLst/>
          </a:prstGeom>
          <a:noFill/>
        </p:spPr>
      </p:pic>
      <p:pic>
        <p:nvPicPr>
          <p:cNvPr id="34" name="Picture 2" descr="http://temples.ru/private/f000528/528_0281980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0"/>
            <a:ext cx="2518756" cy="908720"/>
          </a:xfrm>
          <a:prstGeom prst="rect">
            <a:avLst/>
          </a:prstGeom>
          <a:noFill/>
        </p:spPr>
      </p:pic>
      <p:pic>
        <p:nvPicPr>
          <p:cNvPr id="35" name="Picture 2" descr="http://orgsmi.ru/photos/photos/256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3837" y="0"/>
            <a:ext cx="2450163" cy="908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02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19" grpId="0" animBg="1"/>
      <p:bldP spid="40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НА 2020 ГОД И ПЛАНОВЫЙ ПЕРИОД </a:t>
            </a:r>
            <a:b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2021 И 2022 ГОДОВ СОСТАВЛЕН НА ОСНОВЕ: </a:t>
            </a:r>
            <a:b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1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80920" cy="561662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600" b="1" dirty="0" smtClean="0"/>
              <a:t>Основных направлений бюджетной и налоговой политики МР «Сухиничский район» на 2020 год и плановый период 2021 и 2022 годов:</a:t>
            </a:r>
          </a:p>
          <a:p>
            <a:pPr algn="ctr">
              <a:buNone/>
            </a:pPr>
            <a:endParaRPr lang="ru-RU" sz="1600" b="1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600" b="1" dirty="0" smtClean="0"/>
          </a:p>
          <a:p>
            <a:pPr algn="ctr"/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ctr"/>
            <a:r>
              <a:rPr lang="ru-RU" sz="1800" b="1" dirty="0" smtClean="0"/>
              <a:t>Сценарных условий формирования проекта бюджета МР «Сухиничский район» на 2020 год и плановый период 2021 и 2022 годов</a:t>
            </a:r>
            <a:r>
              <a:rPr lang="ru-RU" sz="1800" dirty="0" smtClean="0"/>
              <a:t>.</a:t>
            </a:r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ctr"/>
            <a:r>
              <a:rPr lang="ru-RU" sz="1800" b="1" dirty="0" smtClean="0"/>
              <a:t>Прогноза социально-экономического развития МР «Сухиничский район» на 2020 год и плановый период 2021-2022 годов.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b="1" dirty="0" smtClean="0"/>
              <a:t>Муниципальных программ Сухиничского района.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412776"/>
          <a:ext cx="8640960" cy="2516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2"/>
          <a:ext cx="9001156" cy="6864595"/>
        </p:xfrm>
        <a:graphic>
          <a:graphicData uri="http://schemas.openxmlformats.org/drawingml/2006/table">
            <a:tbl>
              <a:tblPr/>
              <a:tblGrid>
                <a:gridCol w="357157"/>
                <a:gridCol w="4607247"/>
                <a:gridCol w="851405"/>
                <a:gridCol w="1084372"/>
                <a:gridCol w="1186036"/>
                <a:gridCol w="914939"/>
              </a:tblGrid>
              <a:tr h="13756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/>
                        </a:rPr>
                        <a:t>    Основные показатели  социально-экономического развития </a:t>
                      </a:r>
                    </a:p>
                  </a:txBody>
                  <a:tcPr marL="2584" marR="2584" marT="25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37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МР "Сухиничский район"  за  2019  год (Ожидаемые)</a:t>
                      </a:r>
                    </a:p>
                  </a:txBody>
                  <a:tcPr marL="2584" marR="2584" marT="25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3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№ п/п</a:t>
                      </a:r>
                    </a:p>
                  </a:txBody>
                  <a:tcPr marL="2584" marR="2584" marT="25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Показатели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Единица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2018 год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2019 год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Times New Roman"/>
                        </a:rPr>
                        <a:t>2019 к</a:t>
                      </a:r>
                    </a:p>
                  </a:txBody>
                  <a:tcPr marL="2584" marR="2584" marT="2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измерения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2018%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Объем валовой продукции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5 508,9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5 692,5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103,3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1.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Население и труд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5566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населения на</a:t>
                      </a:r>
                      <a:r>
                        <a:rPr lang="ru-RU" sz="900" b="1" i="0" u="none" strike="noStrike">
                          <a:latin typeface="Times New Roman"/>
                        </a:rPr>
                        <a:t> 01.01.</a:t>
                      </a:r>
                      <a:r>
                        <a:rPr lang="ru-RU" sz="900" b="0" i="0" u="none" strike="noStrike">
                          <a:latin typeface="Times New Roman"/>
                        </a:rPr>
                        <a:t> всего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23,246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22,985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98,9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 т.ч. дети до 18 лет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4,042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4,012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99,3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 родившихся  граждан                              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197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129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65,4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 умерших граждан                                                   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429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329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76,7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Миграционный  прирост (убыль)                             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+3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+35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в 7 раз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работающих в экономике в среднегодовом исчислении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6,6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6,5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98,5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Уровень безработицы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%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0,36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0,34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94,4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Количество  безработных 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103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88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85,4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пенсионеров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7 609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7 487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98,4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Среднемесячная заработная плата на 1 работника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23 394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24 400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104,3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Средний размер месячных пенсий пенсионеров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руб.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13 399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13 821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103,1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Величина прожиточного минимума на душу населения в месяц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10 240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11 060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108,0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2.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Промышленное производство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629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произведенной  промышленной продукции по разделам С,D,Е ОКВЭД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2 201,1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2 154,4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97,9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работающих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1 170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1 160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99,1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Среднемесячная заработная плата на 1 работника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23 719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24 800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104,6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3.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Агропромышленный комплекс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продукции сельского  хозяйства  всего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1 419,3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1 523,6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107,3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 том числе  объем продукции сельскохозяйственных предприятий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986,7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1 423,0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144,2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Реализация продукции сельскохозяйственных предприятий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394,8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354,4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89,8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56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работающих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379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390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102,9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Среднемесячная заработная плата на 1 работника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22,7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25,0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110,1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Производство молока по сельскохозяйственным предприятиям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тонн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9 128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9 130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Производство зерна по сельскохозяйственным предприятиям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тонн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23 200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22 700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97,8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4.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Строительство и инвестиции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Строительство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92,2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Инвестиций в основной капитал за счет всех источников финансирования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1 944,9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1 543,6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79,4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из них за счет: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собственных и заемных средств организаций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1 644,8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968,2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58,9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бюджетных средств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300,1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575,5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191,8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5.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Развитие отраслей социальной сферы: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Ввод в эксплуатацию жилья всего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кв.м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5 603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5 000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89,2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62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Из них за счет средств индивидуальных застройщиков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кв.м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5 603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5 000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89,2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6.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Потребительский рынок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Оборот розничной торговли 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>
                          <a:latin typeface="Arial Cyr"/>
                        </a:rPr>
                        <a:t>2 032,8</a:t>
                      </a:r>
                    </a:p>
                  </a:txBody>
                  <a:tcPr marL="2584" marR="2584" marT="2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>
                          <a:latin typeface="Arial Cyr"/>
                        </a:rPr>
                        <a:t>2 127,5</a:t>
                      </a:r>
                    </a:p>
                  </a:txBody>
                  <a:tcPr marL="2584" marR="2584" marT="2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104,7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Оборот общественного питания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68,5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71,3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104,1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платных услуг населению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>
                          <a:latin typeface="Arial Cyr"/>
                        </a:rPr>
                        <a:t>429,0</a:t>
                      </a:r>
                    </a:p>
                  </a:txBody>
                  <a:tcPr marL="2584" marR="2584" marT="2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>
                          <a:latin typeface="Arial Cyr"/>
                        </a:rPr>
                        <a:t>446,4</a:t>
                      </a:r>
                    </a:p>
                  </a:txBody>
                  <a:tcPr marL="2584" marR="2584" marT="25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104,1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7.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Финансы района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Доходы консолидированного бюджета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919,8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1 060,2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115,3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 том числе налоговые и неналоговые доходы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343,3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376,7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>
                          <a:latin typeface="Arial"/>
                        </a:rPr>
                        <a:t>109,7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3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584" marR="2584" marT="258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Расходы консолидированного бюджета 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819,8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1 100,1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1" u="none" strike="noStrike" dirty="0">
                          <a:latin typeface="Arial"/>
                        </a:rPr>
                        <a:t>134,2</a:t>
                      </a:r>
                    </a:p>
                  </a:txBody>
                  <a:tcPr marL="2584" marR="2584" marT="25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-2"/>
          <a:ext cx="9144000" cy="6911635"/>
        </p:xfrm>
        <a:graphic>
          <a:graphicData uri="http://schemas.openxmlformats.org/drawingml/2006/table">
            <a:tbl>
              <a:tblPr/>
              <a:tblGrid>
                <a:gridCol w="285720"/>
                <a:gridCol w="4654599"/>
                <a:gridCol w="886611"/>
                <a:gridCol w="1129216"/>
                <a:gridCol w="1235078"/>
                <a:gridCol w="952776"/>
              </a:tblGrid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8.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Times New Roman"/>
                        </a:rPr>
                        <a:t>Социальное обеспечение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791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Численность граждан, имеющих право на меры социальной поддержки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17 509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17 462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99,7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в  том  числе получателей пособий на детей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1 958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1 568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80,1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7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пенсионеров входящих в региональный регистр (ветераны труда, труженики тыла, реабилитированные пострадавшие от политических репрессий)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2 229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1 927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86,5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109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граждан, пользующихся льготами и субсидиями по оплате жилья и коммунальных услуг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4 088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5 816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142,3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Общая сумма средств федерального и областного бюджетов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1 624,0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1 614,0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99,4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9.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Times New Roman"/>
                        </a:rPr>
                        <a:t>Образование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школ -всего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в том числе: начальных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Arial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основных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средних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078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Численность учащихся в общеобразовательных школах- всего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2 038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2 052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4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Обеспеченность дошкольными образовательными учреждениями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мест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917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917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плата педагогических работников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32,0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34,4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107,5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49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 плата  педагогических работников дошкольных учреждений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28,0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31,0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110,7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16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 плата педагогических работников учреждений дополнительного образования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33,1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34,9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105,4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10.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418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Обеспеченность врачами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чел.на 10 тыс. жителей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57,1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8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Обеспеченность средним медицинским персоналом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чел.на 10 тыс. жителей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86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66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76,7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49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обращений к врачам на 1 жителя                      ( включая скорую помощь)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8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коек, ед.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на 10 тыс. населения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59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66,1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8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Медико-социальная помощь,  ед.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на 10 тыс. населения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33,3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8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Стационары дневного пребывания,  ед.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на 10 тыс. населения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9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29,0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11.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Times New Roman"/>
                        </a:rPr>
                        <a:t>Культура и искусство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читателей в библиотеках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14 380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14 400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33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 культурно-досуговых мероприятий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шт.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6 670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6 670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45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посетителей культурно-досуговых мероприятий в домах культуры и клубах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83 100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83 300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100,2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1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учащихся в детских музыкальных, художественных школах и школах искусств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275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285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103,6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Обеспеченность: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Arial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6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общедоступными библиотеками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учр.на 1 тыс.чел.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8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учреждениями культурно-досугового типа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учр.на 1 тыс.чел.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0,8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0,8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6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плата  работников библиотек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30,8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34,5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112,0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57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плата  преподавателей  детской школы искусств 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33,1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34,5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104,2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Заработная плата работников клубной системы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30,8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34,5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112,0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2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latin typeface="Times New Roman"/>
                        </a:rPr>
                        <a:t>12.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1" u="none" strike="noStrike">
                          <a:latin typeface="Times New Roman"/>
                        </a:rPr>
                        <a:t>Физкультура, спорт и туризм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077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Число учреждений дополнительного образования спортивной направленности всех типов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единиц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1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Количество занимающихся в спортивных секциях и группах физкультурно-оздоровительной направленности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 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0,3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0,8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>
                          <a:latin typeface="Arial"/>
                        </a:rPr>
                        <a:t>266,7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49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8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2643" marR="2643" marT="264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latin typeface="Times New Roman"/>
                        </a:rPr>
                        <a:t>Количество занимающихся в учреждениях дополнительного образования спортивной направленности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Times New Roman"/>
                        </a:rPr>
                        <a:t>тыс.  чел.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1,2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>
                          <a:latin typeface="Arial Cyr"/>
                        </a:rPr>
                        <a:t>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1" i="1" u="none" strike="noStrike" dirty="0">
                          <a:latin typeface="Arial"/>
                        </a:rPr>
                        <a:t>0,0</a:t>
                      </a:r>
                    </a:p>
                  </a:txBody>
                  <a:tcPr marL="2643" marR="2643" marT="26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1776</TotalTime>
  <Words>3351</Words>
  <Application>Microsoft Office PowerPoint</Application>
  <PresentationFormat>Экран (4:3)</PresentationFormat>
  <Paragraphs>868</Paragraphs>
  <Slides>29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БЮДЖЕТ НА 2020 ГОД И ПЛАНОВЫЙ ПЕРИОД  2021 И 2022 ГОДОВ СОСТАВЛЕН НА ОСНОВЕ: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РАСХОДЫ В СФЕРЕ КУЛЬТУРЫ  на 2020 год – 92,0 млн.руб.</vt:lpstr>
      <vt:lpstr>Слайд 20</vt:lpstr>
      <vt:lpstr>Слайд 21</vt:lpstr>
      <vt:lpstr>МЕЖБЮДЖЕТНЫЕ ТРАНСФЕРТЫ, ПРЕДОСТАВЛЯЕМЫЕ БЮДЖЕТАМ ПОСЕЛЕНИЙ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Windows</dc:creator>
  <cp:lastModifiedBy>User Windows</cp:lastModifiedBy>
  <cp:revision>168</cp:revision>
  <dcterms:created xsi:type="dcterms:W3CDTF">2018-11-26T13:39:10Z</dcterms:created>
  <dcterms:modified xsi:type="dcterms:W3CDTF">2020-01-20T13:53:23Z</dcterms:modified>
</cp:coreProperties>
</file>