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7" r:id="rId3"/>
    <p:sldId id="258" r:id="rId4"/>
    <p:sldId id="259" r:id="rId5"/>
    <p:sldId id="260" r:id="rId6"/>
    <p:sldId id="261" r:id="rId7"/>
    <p:sldId id="306" r:id="rId8"/>
    <p:sldId id="262" r:id="rId9"/>
    <p:sldId id="273" r:id="rId10"/>
    <p:sldId id="263" r:id="rId11"/>
    <p:sldId id="264" r:id="rId12"/>
    <p:sldId id="265" r:id="rId13"/>
    <p:sldId id="310" r:id="rId14"/>
    <p:sldId id="309" r:id="rId15"/>
    <p:sldId id="311" r:id="rId16"/>
    <p:sldId id="296" r:id="rId17"/>
    <p:sldId id="312" r:id="rId18"/>
    <p:sldId id="299" r:id="rId19"/>
    <p:sldId id="300" r:id="rId20"/>
    <p:sldId id="301" r:id="rId21"/>
    <p:sldId id="302" r:id="rId22"/>
    <p:sldId id="305" r:id="rId23"/>
    <p:sldId id="307" r:id="rId24"/>
    <p:sldId id="288" r:id="rId25"/>
    <p:sldId id="292" r:id="rId26"/>
    <p:sldId id="291" r:id="rId27"/>
    <p:sldId id="290" r:id="rId28"/>
    <p:sldId id="294" r:id="rId29"/>
    <p:sldId id="28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image" Target="../media/image6.jpe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0"/>
  <c:chart>
    <c:title>
      <c:tx>
        <c:rich>
          <a:bodyPr/>
          <a:lstStyle/>
          <a:p>
            <a:pPr>
              <a:defRPr sz="1400"/>
            </a:pPr>
            <a:r>
              <a:rPr lang="ru-RU" sz="1400" dirty="0"/>
              <a:t>Численность населения района, чел.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211221198579324"/>
          <c:y val="0.18839550126295621"/>
          <c:w val="0.78877880142068391"/>
          <c:h val="0.64364921236330142"/>
        </c:manualLayout>
      </c:layout>
      <c:barChart>
        <c:barDir val="col"/>
        <c:grouping val="stacked"/>
        <c:ser>
          <c:idx val="0"/>
          <c:order val="0"/>
          <c:dLbls>
            <c:dLbl>
              <c:idx val="0"/>
              <c:layout>
                <c:manualLayout>
                  <c:x val="2.4330121757261392E-4"/>
                  <c:y val="-0.30546534524109487"/>
                </c:manualLayout>
              </c:layout>
              <c:showVal val="1"/>
            </c:dLbl>
            <c:dLbl>
              <c:idx val="1"/>
              <c:layout>
                <c:manualLayout>
                  <c:x val="5.6436994761136054E-3"/>
                  <c:y val="-0.27936312406762331"/>
                </c:manualLayout>
              </c:layout>
              <c:showVal val="1"/>
            </c:dLbl>
            <c:dLbl>
              <c:idx val="2"/>
              <c:layout>
                <c:manualLayout>
                  <c:x val="-2.8218497380567992E-3"/>
                  <c:y val="-0.17354375889049331"/>
                </c:manualLayout>
              </c:layout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2019 год</c:v>
                </c:pt>
                <c:pt idx="1">
                  <c:v>2020 год</c:v>
                </c:pt>
                <c:pt idx="2">
                  <c:v>2021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22985</c:v>
                </c:pt>
                <c:pt idx="1">
                  <c:v>22934</c:v>
                </c:pt>
                <c:pt idx="2">
                  <c:v>22667</c:v>
                </c:pt>
              </c:numCache>
            </c:numRef>
          </c:val>
        </c:ser>
        <c:overlap val="100"/>
        <c:axId val="117818880"/>
        <c:axId val="117820416"/>
      </c:barChart>
      <c:catAx>
        <c:axId val="1178188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17820416"/>
        <c:crosses val="autoZero"/>
        <c:auto val="1"/>
        <c:lblAlgn val="ctr"/>
        <c:lblOffset val="100"/>
      </c:catAx>
      <c:valAx>
        <c:axId val="11782041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178188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i="1" dirty="0">
                <a:solidFill>
                  <a:srgbClr val="7030A0"/>
                </a:solidFill>
              </a:rPr>
              <a:t>Муниципальная      программа    </a:t>
            </a:r>
          </a:p>
          <a:p>
            <a:pPr>
              <a:defRPr/>
            </a:pPr>
            <a:r>
              <a:rPr lang="ru-RU" i="1" dirty="0">
                <a:solidFill>
                  <a:srgbClr val="7030A0"/>
                </a:solidFill>
              </a:rPr>
              <a:t> "Развитие образования </a:t>
            </a:r>
          </a:p>
          <a:p>
            <a:pPr>
              <a:defRPr/>
            </a:pPr>
            <a:r>
              <a:rPr lang="ru-RU" i="1" dirty="0">
                <a:solidFill>
                  <a:srgbClr val="7030A0"/>
                </a:solidFill>
              </a:rPr>
              <a:t>в МР "Сухиничский район"</a:t>
            </a:r>
          </a:p>
        </c:rich>
      </c:tx>
      <c:layout>
        <c:manualLayout>
          <c:xMode val="edge"/>
          <c:yMode val="edge"/>
          <c:x val="3.385992031898321E-2"/>
          <c:y val="0"/>
        </c:manualLayout>
      </c:layout>
    </c:title>
    <c:plotArea>
      <c:layout>
        <c:manualLayout>
          <c:layoutTarget val="inner"/>
          <c:xMode val="edge"/>
          <c:yMode val="edge"/>
          <c:x val="8.864639164125181E-3"/>
          <c:y val="0.1504292980586579"/>
          <c:w val="0.37068042609145135"/>
          <c:h val="0.4771524022999958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Муниципальная программа "Развитие образования в МР "Сухиничский район"</c:v>
                </c:pt>
              </c:strCache>
            </c:strRef>
          </c:tx>
          <c:dLbls>
            <c:dLbl>
              <c:idx val="5"/>
              <c:layout>
                <c:manualLayout>
                  <c:x val="-7.0546494250294202E-3"/>
                  <c:y val="-2.0803711251040202E-2"/>
                </c:manualLayout>
              </c:layout>
              <c:showPercent val="1"/>
            </c:dLbl>
            <c:dLbl>
              <c:idx val="6"/>
              <c:layout>
                <c:manualLayout>
                  <c:x val="9.8765091950412283E-3"/>
                  <c:y val="2.0803711251040202E-2"/>
                </c:manualLayout>
              </c:layout>
              <c:showPercent val="1"/>
            </c:dLbl>
            <c:dLbl>
              <c:idx val="7"/>
              <c:layout>
                <c:manualLayout>
                  <c:x val="2.821859770011763E-3"/>
                  <c:y val="-2.6477450683142056E-2"/>
                </c:manualLayout>
              </c:layout>
              <c:showPercent val="1"/>
            </c:dLbl>
            <c:showPercent val="1"/>
            <c:showLeaderLines val="1"/>
          </c:dLbls>
          <c:cat>
            <c:strRef>
              <c:f>Лист1!$A$2:$A$9</c:f>
              <c:strCache>
                <c:ptCount val="8"/>
                <c:pt idx="0">
                  <c:v>Развитие дошкольного образования</c:v>
                </c:pt>
                <c:pt idx="1">
                  <c:v>Развитие общего образования</c:v>
                </c:pt>
                <c:pt idx="2">
                  <c:v>Организация отдыха и оздоровления детей</c:v>
                </c:pt>
                <c:pt idx="3">
                  <c:v>Развитие дополнительного образования</c:v>
                </c:pt>
                <c:pt idx="4">
                  <c:v>Безопасность и капитальный ремонт образовательных учреждений</c:v>
                </c:pt>
                <c:pt idx="5">
                  <c:v>Совершенствование организации питания, медицинского обеспечения и формирования здорового образа жизни</c:v>
                </c:pt>
                <c:pt idx="6">
                  <c:v>Другие вопросы в сфере образования</c:v>
                </c:pt>
                <c:pt idx="7">
                  <c:v>Укрепление пожарной безопасности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77.900000000000006</c:v>
                </c:pt>
                <c:pt idx="1">
                  <c:v>216.7</c:v>
                </c:pt>
                <c:pt idx="2">
                  <c:v>2.4</c:v>
                </c:pt>
                <c:pt idx="3">
                  <c:v>37.6</c:v>
                </c:pt>
                <c:pt idx="4">
                  <c:v>17.899999999999999</c:v>
                </c:pt>
                <c:pt idx="5">
                  <c:v>18.399999999999999</c:v>
                </c:pt>
                <c:pt idx="6">
                  <c:v>18.2</c:v>
                </c:pt>
                <c:pt idx="7">
                  <c:v>2.7</c:v>
                </c:pt>
              </c:numCache>
            </c:numRef>
          </c:val>
        </c:ser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0"/>
          <c:y val="0.63476057159521759"/>
          <c:w val="0.44417104111986017"/>
          <c:h val="0.33312044327792401"/>
        </c:manualLayout>
      </c:layout>
      <c:txPr>
        <a:bodyPr/>
        <a:lstStyle/>
        <a:p>
          <a:pPr>
            <a:defRPr sz="11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/>
            </a:pPr>
            <a:r>
              <a:rPr lang="ru-RU" sz="1600" i="1" u="sng" dirty="0">
                <a:solidFill>
                  <a:srgbClr val="7030A0"/>
                </a:solidFill>
              </a:rPr>
              <a:t>Муниципальная программа </a:t>
            </a:r>
            <a:endParaRPr lang="ru-RU" sz="1600" i="1" u="sng" dirty="0" smtClean="0">
              <a:solidFill>
                <a:srgbClr val="7030A0"/>
              </a:solidFill>
            </a:endParaRPr>
          </a:p>
          <a:p>
            <a:pPr>
              <a:defRPr/>
            </a:pPr>
            <a:r>
              <a:rPr lang="ru-RU" sz="1600" i="1" dirty="0" smtClean="0">
                <a:solidFill>
                  <a:srgbClr val="7030A0"/>
                </a:solidFill>
              </a:rPr>
              <a:t>«</a:t>
            </a:r>
            <a:r>
              <a:rPr lang="ru-RU" sz="1600" i="1" dirty="0">
                <a:solidFill>
                  <a:srgbClr val="7030A0"/>
                </a:solidFill>
              </a:rPr>
              <a:t>Сохранение и развитие </a:t>
            </a:r>
            <a:endParaRPr lang="ru-RU" sz="1600" i="1" dirty="0" smtClean="0">
              <a:solidFill>
                <a:srgbClr val="7030A0"/>
              </a:solidFill>
            </a:endParaRPr>
          </a:p>
          <a:p>
            <a:pPr>
              <a:defRPr/>
            </a:pPr>
            <a:r>
              <a:rPr lang="ru-RU" sz="1600" i="1" dirty="0" smtClean="0">
                <a:solidFill>
                  <a:srgbClr val="7030A0"/>
                </a:solidFill>
              </a:rPr>
              <a:t>культуры на </a:t>
            </a:r>
            <a:r>
              <a:rPr lang="ru-RU" sz="1600" i="1" dirty="0">
                <a:solidFill>
                  <a:srgbClr val="7030A0"/>
                </a:solidFill>
              </a:rPr>
              <a:t>территории </a:t>
            </a:r>
            <a:endParaRPr lang="ru-RU" sz="1600" i="1" dirty="0" smtClean="0">
              <a:solidFill>
                <a:srgbClr val="7030A0"/>
              </a:solidFill>
            </a:endParaRPr>
          </a:p>
          <a:p>
            <a:pPr>
              <a:defRPr/>
            </a:pPr>
            <a:r>
              <a:rPr lang="ru-RU" sz="1600" i="1" dirty="0" smtClean="0">
                <a:solidFill>
                  <a:srgbClr val="7030A0"/>
                </a:solidFill>
              </a:rPr>
              <a:t>Сухиничского района»</a:t>
            </a:r>
            <a:endParaRPr lang="ru-RU" sz="1600" i="1" dirty="0">
              <a:solidFill>
                <a:srgbClr val="7030A0"/>
              </a:solidFill>
            </a:endParaRPr>
          </a:p>
          <a:p>
            <a:pPr>
              <a:defRPr/>
            </a:pPr>
            <a:endParaRPr lang="ru-RU" dirty="0"/>
          </a:p>
        </c:rich>
      </c:tx>
      <c:layout>
        <c:manualLayout>
          <c:xMode val="edge"/>
          <c:yMode val="edge"/>
          <c:x val="0.1246094883896379"/>
          <c:y val="2.1336395450568691E-2"/>
        </c:manualLayout>
      </c:layout>
    </c:title>
    <c:plotArea>
      <c:layout>
        <c:manualLayout>
          <c:layoutTarget val="inner"/>
          <c:xMode val="edge"/>
          <c:yMode val="edge"/>
          <c:x val="0.16878706747551428"/>
          <c:y val="0.17643773694954798"/>
          <c:w val="0.35618047891362586"/>
          <c:h val="0.3524727325750948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txPr>
              <a:bodyPr/>
              <a:lstStyle/>
              <a:p>
                <a:pPr>
                  <a:defRPr b="1" i="1">
                    <a:solidFill>
                      <a:srgbClr val="FFFF00"/>
                    </a:solidFill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Межпоселенческий социально-культурный комплекс</c:v>
                </c:pt>
                <c:pt idx="1">
                  <c:v>Межпоселенческая централизованная библиотечная система</c:v>
                </c:pt>
                <c:pt idx="2">
                  <c:v>Детская школа искусств</c:v>
                </c:pt>
                <c:pt idx="3">
                  <c:v>Отдел культуры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39.9</c:v>
                </c:pt>
                <c:pt idx="1">
                  <c:v>28.2</c:v>
                </c:pt>
                <c:pt idx="2">
                  <c:v>15.5</c:v>
                </c:pt>
                <c:pt idx="3">
                  <c:v>12.5</c:v>
                </c:pt>
              </c:numCache>
            </c:numRef>
          </c:val>
          <c:bubble3D val="1"/>
        </c:ser>
        <c:firstSliceAng val="0"/>
        <c:holeSize val="50"/>
      </c:doughnutChart>
    </c:plotArea>
    <c:legend>
      <c:legendPos val="b"/>
      <c:layout>
        <c:manualLayout>
          <c:xMode val="edge"/>
          <c:yMode val="edge"/>
          <c:x val="9.1982595139546847E-2"/>
          <c:y val="0.5344004591393936"/>
          <c:w val="0.52528979858869163"/>
          <c:h val="0.22598769136387045"/>
        </c:manualLayout>
      </c:layout>
      <c:txPr>
        <a:bodyPr/>
        <a:lstStyle/>
        <a:p>
          <a:pPr>
            <a:defRPr sz="1200" baseline="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>
        <c:manualLayout>
          <c:layoutTarget val="inner"/>
          <c:xMode val="edge"/>
          <c:yMode val="edge"/>
          <c:x val="0.12486709495079451"/>
          <c:y val="5.4755245991739712E-2"/>
          <c:w val="0.64348227612537956"/>
          <c:h val="0.7944855752724850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dLbls>
            <c:dLbl>
              <c:idx val="0"/>
              <c:layout>
                <c:manualLayout>
                  <c:x val="2.8340859103591402E-17"/>
                  <c:y val="-4.6783298288836532E-2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-4.6783298288836532E-2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дотация бюджетам поселений на выравнивание бюджетной обеспеченности</c:v>
                </c:pt>
                <c:pt idx="1">
                  <c:v>субвенция на осуществление первичного воинского учета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41658.5</c:v>
                </c:pt>
                <c:pt idx="1">
                  <c:v>761.2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dLbls>
            <c:dLbl>
              <c:idx val="0"/>
              <c:layout>
                <c:manualLayout>
                  <c:x val="1.8550594799747366E-2"/>
                  <c:y val="-3.0409143887743802E-2"/>
                </c:manualLayout>
              </c:layout>
              <c:showVal val="1"/>
            </c:dLbl>
            <c:dLbl>
              <c:idx val="1"/>
              <c:layout>
                <c:manualLayout>
                  <c:x val="1.0821180299852667E-2"/>
                  <c:y val="-3.7426638631069202E-2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дотация бюджетам поселений на выравнивание бюджетной обеспеченности</c:v>
                </c:pt>
                <c:pt idx="1">
                  <c:v>субвенция на осуществление первичного воинского учета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41124.199999999997</c:v>
                </c:pt>
                <c:pt idx="1">
                  <c:v>0</c:v>
                </c:pt>
              </c:numCache>
            </c:numRef>
          </c:val>
        </c:ser>
        <c:shape val="cylinder"/>
        <c:axId val="49786880"/>
        <c:axId val="49788416"/>
        <c:axId val="0"/>
      </c:bar3DChart>
      <c:catAx>
        <c:axId val="49786880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49788416"/>
        <c:crosses val="autoZero"/>
        <c:auto val="1"/>
        <c:lblAlgn val="ctr"/>
        <c:lblOffset val="100"/>
      </c:catAx>
      <c:valAx>
        <c:axId val="49788416"/>
        <c:scaling>
          <c:orientation val="minMax"/>
        </c:scaling>
        <c:axPos val="l"/>
        <c:majorGridlines/>
        <c:numFmt formatCode="General" sourceLinked="1"/>
        <c:tickLblPos val="nextTo"/>
        <c:crossAx val="4978688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0794603018372703"/>
          <c:y val="3.2343750000000011E-2"/>
          <c:w val="0.72912368766404723"/>
          <c:h val="0.8534891172143056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dLbls>
            <c:dLbl>
              <c:idx val="0"/>
              <c:layout>
                <c:manualLayout>
                  <c:x val="-1.0158724064257541E-2"/>
                  <c:y val="3.9505896332795182E-3"/>
                </c:manualLayout>
              </c:layout>
              <c:showVal val="1"/>
            </c:dLbl>
            <c:dLbl>
              <c:idx val="1"/>
              <c:layout>
                <c:manualLayout>
                  <c:x val="7.6190430481931559E-3"/>
                  <c:y val="-4.3456485966074702E-2"/>
                </c:manualLayout>
              </c:layout>
              <c:showVal val="1"/>
            </c:dLbl>
            <c:dLbl>
              <c:idx val="2"/>
              <c:layout>
                <c:manualLayout>
                  <c:x val="-1.2698405080321912E-2"/>
                  <c:y val="1.185207996988852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 (профицит)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1013.8</c:v>
                </c:pt>
                <c:pt idx="1">
                  <c:v>1039.0999999999999</c:v>
                </c:pt>
                <c:pt idx="2">
                  <c:v>-25.3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dLbls>
            <c:dLbl>
              <c:idx val="0"/>
              <c:layout>
                <c:manualLayout>
                  <c:x val="1.7777767112450677E-2"/>
                  <c:y val="-4.7407075599354226E-2"/>
                </c:manualLayout>
              </c:layout>
              <c:showVal val="1"/>
            </c:dLbl>
            <c:dLbl>
              <c:idx val="1"/>
              <c:layout>
                <c:manualLayout>
                  <c:x val="2.0317448128515082E-2"/>
                  <c:y val="-1.1851768899838574E-2"/>
                </c:manualLayout>
              </c:layout>
              <c:showVal val="1"/>
            </c:dLbl>
            <c:dLbl>
              <c:idx val="2"/>
              <c:layout>
                <c:manualLayout>
                  <c:x val="1.7777367162684368E-2"/>
                  <c:y val="3.1107004986452964E-7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 (профицит)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993.5</c:v>
                </c:pt>
                <c:pt idx="1">
                  <c:v>986.5</c:v>
                </c:pt>
                <c:pt idx="2">
                  <c:v>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dLbls>
            <c:dLbl>
              <c:idx val="0"/>
              <c:layout>
                <c:manualLayout>
                  <c:x val="6.0952344385545192E-2"/>
                  <c:y val="3.555530669951569E-2"/>
                </c:manualLayout>
              </c:layout>
              <c:showVal val="1"/>
            </c:dLbl>
            <c:dLbl>
              <c:idx val="1"/>
              <c:layout>
                <c:manualLayout>
                  <c:x val="6.8571387433738321E-2"/>
                  <c:y val="-1.9752948166397589E-2"/>
                </c:manualLayout>
              </c:layout>
              <c:showVal val="1"/>
            </c:dLbl>
            <c:dLbl>
              <c:idx val="2"/>
              <c:layout>
                <c:manualLayout>
                  <c:x val="4.5714258289158802E-2"/>
                  <c:y val="7.9011792665590434E-3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 (профицит)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1072.7</c:v>
                </c:pt>
                <c:pt idx="1">
                  <c:v>1041</c:v>
                </c:pt>
                <c:pt idx="2">
                  <c:v>31.7</c:v>
                </c:pt>
              </c:numCache>
            </c:numRef>
          </c:val>
        </c:ser>
        <c:shape val="cone"/>
        <c:axId val="48293376"/>
        <c:axId val="48294912"/>
        <c:axId val="0"/>
      </c:bar3DChart>
      <c:catAx>
        <c:axId val="4829337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48294912"/>
        <c:crosses val="autoZero"/>
        <c:auto val="1"/>
        <c:lblAlgn val="ctr"/>
        <c:lblOffset val="100"/>
      </c:catAx>
      <c:valAx>
        <c:axId val="48294912"/>
        <c:scaling>
          <c:orientation val="minMax"/>
        </c:scaling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8293376"/>
        <c:crosses val="autoZero"/>
        <c:crossBetween val="between"/>
      </c:valAx>
      <c:spPr>
        <a:noFill/>
      </c:spPr>
    </c:plotArea>
    <c:legend>
      <c:legendPos val="r"/>
      <c:layout>
        <c:manualLayout>
          <c:xMode val="edge"/>
          <c:yMode val="edge"/>
          <c:x val="0.79891305652010702"/>
          <c:y val="2.2527381941139339E-2"/>
          <c:w val="0.18540071367036448"/>
          <c:h val="0.64284865508864775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Доходы, расходы на душу населения</a:t>
            </a:r>
            <a:endParaRPr lang="ru-RU" sz="1400" dirty="0"/>
          </a:p>
        </c:rich>
      </c:tx>
      <c:layout>
        <c:manualLayout>
          <c:xMode val="edge"/>
          <c:yMode val="edge"/>
          <c:x val="0.17281799504219919"/>
          <c:y val="0.10067385803400603"/>
        </c:manualLayout>
      </c:layout>
    </c:title>
    <c:view3D>
      <c:perspective val="30"/>
    </c:view3D>
    <c:floor>
      <c:spPr>
        <a:blipFill>
          <a:blip xmlns:r="http://schemas.openxmlformats.org/officeDocument/2006/relationships" r:embed="rId1"/>
          <a:tile tx="0" ty="0" sx="100000" sy="100000" flip="none" algn="tl"/>
        </a:blipFill>
      </c:spPr>
    </c:floor>
    <c:plotArea>
      <c:layout>
        <c:manualLayout>
          <c:layoutTarget val="inner"/>
          <c:xMode val="edge"/>
          <c:yMode val="edge"/>
          <c:x val="9.3294011967461565E-2"/>
          <c:y val="0.12710074576793259"/>
          <c:w val="0.61485930755884266"/>
          <c:h val="0.74199804201236763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на душу населения (тыс.руб.)</c:v>
                </c:pt>
              </c:strCache>
            </c:strRef>
          </c:tx>
          <c:dLbls>
            <c:dLbl>
              <c:idx val="0"/>
              <c:layout>
                <c:manualLayout>
                  <c:x val="-2.1832205868123882E-2"/>
                  <c:y val="-1.4381979719143761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2.5168464508501402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44.1</c:v>
                </c:pt>
                <c:pt idx="1">
                  <c:v>43.3</c:v>
                </c:pt>
                <c:pt idx="2">
                  <c:v>47.3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на душу населения (тыс.руб.)</c:v>
                </c:pt>
              </c:strCache>
            </c:strRef>
          </c:tx>
          <c:dLbls>
            <c:dLbl>
              <c:idx val="1"/>
              <c:layout>
                <c:manualLayout>
                  <c:x val="1.8713319315534563E-2"/>
                  <c:y val="-1.7977474648929712E-2"/>
                </c:manualLayout>
              </c:layout>
              <c:showVal val="1"/>
            </c:dLbl>
            <c:dLbl>
              <c:idx val="2"/>
              <c:layout>
                <c:manualLayout>
                  <c:x val="3.7426638631069202E-2"/>
                  <c:y val="-2.8764242548124496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45.2</c:v>
                </c:pt>
                <c:pt idx="1">
                  <c:v>43</c:v>
                </c:pt>
                <c:pt idx="2">
                  <c:v>45.9</c:v>
                </c:pt>
              </c:numCache>
            </c:numRef>
          </c:val>
        </c:ser>
        <c:dLbls>
          <c:showVal val="1"/>
        </c:dLbls>
        <c:shape val="cylinder"/>
        <c:axId val="48854144"/>
        <c:axId val="48855680"/>
        <c:axId val="48861632"/>
      </c:bar3DChart>
      <c:catAx>
        <c:axId val="488541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48855680"/>
        <c:crosses val="autoZero"/>
        <c:auto val="1"/>
        <c:lblAlgn val="ctr"/>
        <c:lblOffset val="100"/>
      </c:catAx>
      <c:valAx>
        <c:axId val="4885568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8854144"/>
        <c:crosses val="autoZero"/>
        <c:crossBetween val="between"/>
      </c:valAx>
      <c:serAx>
        <c:axId val="48861632"/>
        <c:scaling>
          <c:orientation val="minMax"/>
        </c:scaling>
        <c:delete val="1"/>
        <c:axPos val="b"/>
        <c:tickLblPos val="nextTo"/>
        <c:crossAx val="48855680"/>
        <c:crosses val="autoZero"/>
      </c:serAx>
    </c:plotArea>
    <c:legend>
      <c:legendPos val="r"/>
      <c:layout>
        <c:manualLayout>
          <c:xMode val="edge"/>
          <c:yMode val="edge"/>
          <c:x val="0.71795221276405563"/>
          <c:y val="0.36131723080076583"/>
          <c:w val="0.27879579544622879"/>
          <c:h val="0.40967975181459282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600"/>
            </a:pPr>
            <a:r>
              <a:rPr lang="ru-RU" dirty="0" smtClean="0"/>
              <a:t>2020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0.16133570368711331"/>
          <c:y val="0"/>
        </c:manualLayout>
      </c:layout>
    </c:title>
    <c:plotArea>
      <c:layout>
        <c:manualLayout>
          <c:layoutTarget val="inner"/>
          <c:xMode val="edge"/>
          <c:yMode val="edge"/>
          <c:x val="0"/>
          <c:y val="0.1340787226612403"/>
          <c:w val="0.64080013438226169"/>
          <c:h val="0.879327443928916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 i="1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безвозвездные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290.45499999999993</c:v>
                </c:pt>
                <c:pt idx="1">
                  <c:v>24.718</c:v>
                </c:pt>
                <c:pt idx="2">
                  <c:v>678.28099999999995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3972160220306618"/>
          <c:y val="0.10133752344690512"/>
          <c:w val="0.33564373276312426"/>
          <c:h val="0.73051788742833312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600"/>
            </a:pPr>
            <a:r>
              <a:rPr lang="ru-RU" dirty="0" smtClean="0"/>
              <a:t>2021 </a:t>
            </a:r>
            <a:r>
              <a:rPr lang="ru-RU" dirty="0"/>
              <a:t>год</a:t>
            </a:r>
          </a:p>
        </c:rich>
      </c:tx>
      <c:layout>
        <c:manualLayout>
          <c:xMode val="edge"/>
          <c:yMode val="edge"/>
          <c:x val="0.21666864973823471"/>
          <c:y val="6.6149407813052397E-2"/>
        </c:manualLayout>
      </c:layout>
    </c:title>
    <c:plotArea>
      <c:layout>
        <c:manualLayout>
          <c:layoutTarget val="inner"/>
          <c:xMode val="edge"/>
          <c:yMode val="edge"/>
          <c:x val="3.3145124843520654E-2"/>
          <c:y val="0.20578097644599291"/>
          <c:w val="0.57325810653386966"/>
          <c:h val="0.7534664444682831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 год</c:v>
                </c:pt>
              </c:strCache>
            </c:strRef>
          </c:tx>
          <c:dLbls>
            <c:txPr>
              <a:bodyPr/>
              <a:lstStyle/>
              <a:p>
                <a:pPr>
                  <a:defRPr sz="1400" b="1" i="1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278.8349999999997</c:v>
                </c:pt>
                <c:pt idx="1">
                  <c:v>48.370999999999995</c:v>
                </c:pt>
                <c:pt idx="2">
                  <c:v>745.47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3939010050673362"/>
          <c:y val="0.22225784159883091"/>
          <c:w val="0.34253078593625835"/>
          <c:h val="0.62613791434552191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plotArea>
      <c:layout>
        <c:manualLayout>
          <c:layoutTarget val="inner"/>
          <c:xMode val="edge"/>
          <c:yMode val="edge"/>
          <c:x val="2.3754165585072241E-2"/>
          <c:y val="4.2288592090763015E-2"/>
          <c:w val="0.55898181779088996"/>
          <c:h val="0.8318185272285173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Lbls>
            <c:dLbl>
              <c:idx val="1"/>
              <c:layout>
                <c:manualLayout>
                  <c:x val="-6.3999781404071282E-2"/>
                  <c:y val="5.1300100253834184E-3"/>
                </c:manualLayout>
              </c:layout>
              <c:showPercent val="1"/>
            </c:dLbl>
            <c:dLbl>
              <c:idx val="2"/>
              <c:layout>
                <c:manualLayout>
                  <c:x val="8.2488607143025E-2"/>
                  <c:y val="1.9262201104925252E-2"/>
                </c:manualLayout>
              </c:layout>
              <c:showPercent val="1"/>
            </c:dLbl>
            <c:dLbl>
              <c:idx val="3"/>
              <c:layout>
                <c:manualLayout>
                  <c:x val="-7.2533085591280702E-2"/>
                  <c:y val="-4.232791536016723E-2"/>
                </c:manualLayout>
              </c:layout>
              <c:showPercent val="1"/>
            </c:dLbl>
            <c:dLbl>
              <c:idx val="4"/>
              <c:layout>
                <c:manualLayout>
                  <c:x val="-5.546647721686182E-2"/>
                  <c:y val="-0.11435819548431131"/>
                </c:manualLayout>
              </c:layout>
              <c:showPercent val="1"/>
            </c:dLbl>
            <c:dLbl>
              <c:idx val="5"/>
              <c:layout>
                <c:manualLayout>
                  <c:x val="6.6844216133141093E-2"/>
                  <c:y val="7.8881569825728984E-2"/>
                </c:manualLayout>
              </c:layout>
              <c:showPercent val="1"/>
            </c:dLbl>
            <c:dLbl>
              <c:idx val="6"/>
              <c:layout>
                <c:manualLayout>
                  <c:x val="8.106638977849033E-2"/>
                  <c:y val="6.6754622075041167E-2"/>
                </c:manualLayout>
              </c:layout>
              <c:showPercent val="1"/>
            </c:dLbl>
            <c:dLbl>
              <c:idx val="7"/>
              <c:layout>
                <c:manualLayout>
                  <c:x val="-3.9822086206977643E-2"/>
                  <c:y val="-0.11360295882127094"/>
                </c:manualLayout>
              </c:layout>
              <c:showPercent val="1"/>
            </c:dLbl>
            <c:dLbl>
              <c:idx val="8"/>
              <c:layout>
                <c:manualLayout>
                  <c:x val="-9.9555215517445582E-3"/>
                  <c:y val="-0.10689259145463427"/>
                </c:manualLayout>
              </c:layout>
              <c:showPercent val="1"/>
            </c:dLbl>
            <c:dLbl>
              <c:idx val="9"/>
              <c:layout>
                <c:manualLayout>
                  <c:x val="7.1110868226745803E-3"/>
                  <c:y val="0.12757083759945392"/>
                </c:manualLayout>
              </c:layout>
              <c:showPercent val="1"/>
            </c:dLbl>
            <c:showPercent val="1"/>
            <c:showLeaderLines val="1"/>
          </c:dLbls>
          <c:cat>
            <c:strRef>
              <c:f>Лист1!$A$2:$A$11</c:f>
              <c:strCache>
                <c:ptCount val="10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налог, взимаемый с применением упрощенной системы налогообложения</c:v>
                </c:pt>
                <c:pt idx="3">
                  <c:v>налог, взимаемый в связи с применением патентной системы налогообложения</c:v>
                </c:pt>
                <c:pt idx="4">
                  <c:v>налог на имущество организаций</c:v>
                </c:pt>
                <c:pt idx="5">
                  <c:v>другие налоговые доходы</c:v>
                </c:pt>
                <c:pt idx="6">
                  <c:v>доходы от использования имущества</c:v>
                </c:pt>
                <c:pt idx="7">
                  <c:v>доходы от оказания платных услуг (работ)</c:v>
                </c:pt>
                <c:pt idx="8">
                  <c:v>доходы от продажи материальных и нематериальных активов</c:v>
                </c:pt>
                <c:pt idx="9">
                  <c:v>другие неналоговые доходы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232.7</c:v>
                </c:pt>
                <c:pt idx="1">
                  <c:v>16.7</c:v>
                </c:pt>
                <c:pt idx="2">
                  <c:v>15.4</c:v>
                </c:pt>
                <c:pt idx="3">
                  <c:v>3.3</c:v>
                </c:pt>
                <c:pt idx="4">
                  <c:v>5.0999999999999996</c:v>
                </c:pt>
                <c:pt idx="5">
                  <c:v>5.6</c:v>
                </c:pt>
                <c:pt idx="6">
                  <c:v>8.7000000000000011</c:v>
                </c:pt>
                <c:pt idx="7">
                  <c:v>18</c:v>
                </c:pt>
                <c:pt idx="8">
                  <c:v>17.899999999999999</c:v>
                </c:pt>
                <c:pt idx="9">
                  <c:v>3.8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59860826512102627"/>
          <c:y val="1.2807693948507925E-2"/>
          <c:w val="0.39285843069176585"/>
          <c:h val="0.96380263326294235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 sz="1600" i="1">
                <a:solidFill>
                  <a:schemeClr val="accent4">
                    <a:lumMod val="75000"/>
                  </a:schemeClr>
                </a:solidFill>
              </a:defRPr>
            </a:pPr>
            <a:r>
              <a:rPr lang="ru-RU" dirty="0" smtClean="0"/>
              <a:t>745,5 </a:t>
            </a:r>
            <a:r>
              <a:rPr lang="ru-RU" dirty="0"/>
              <a:t>млн.руб.</a:t>
            </a:r>
          </a:p>
        </c:rich>
      </c:tx>
      <c:layout>
        <c:manualLayout>
          <c:xMode val="edge"/>
          <c:yMode val="edge"/>
          <c:x val="0.20253976819720937"/>
          <c:y val="0.38108982938516994"/>
        </c:manualLayout>
      </c:layout>
    </c:title>
    <c:plotArea>
      <c:layout>
        <c:manualLayout>
          <c:layoutTarget val="inner"/>
          <c:xMode val="edge"/>
          <c:yMode val="edge"/>
          <c:x val="2.8024685597430769E-2"/>
          <c:y val="2.1508815819821663E-2"/>
          <c:w val="0.608622535648215"/>
          <c:h val="0.7916855314960630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"/>
          <c:cat>
            <c:strRef>
              <c:f>Лист1!$A$2:$A$8</c:f>
              <c:strCache>
                <c:ptCount val="7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  <c:pt idx="4">
                  <c:v>Безвозмездные поступлениия от организаций</c:v>
                </c:pt>
                <c:pt idx="5">
                  <c:v>Прочие безвозмездные поступления</c:v>
                </c:pt>
                <c:pt idx="6">
                  <c:v>Возвраты остатков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17.5</c:v>
                </c:pt>
                <c:pt idx="1">
                  <c:v>189</c:v>
                </c:pt>
                <c:pt idx="2">
                  <c:v>484.7</c:v>
                </c:pt>
                <c:pt idx="3">
                  <c:v>53.6</c:v>
                </c:pt>
                <c:pt idx="4">
                  <c:v>0.30000000000000021</c:v>
                </c:pt>
                <c:pt idx="5">
                  <c:v>0.30000000000000021</c:v>
                </c:pt>
                <c:pt idx="6">
                  <c:v>-0.05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2088679884524589"/>
          <c:y val="3.9631766469300674E-2"/>
          <c:w val="0.31895727289879289"/>
          <c:h val="0.9263886480501603"/>
        </c:manualLayout>
      </c:layout>
      <c:txPr>
        <a:bodyPr/>
        <a:lstStyle/>
        <a:p>
          <a:pPr>
            <a:defRPr sz="11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75"/>
      <c:rotY val="10"/>
      <c:rAngAx val="1"/>
    </c:view3D>
    <c:plotArea>
      <c:layout>
        <c:manualLayout>
          <c:layoutTarget val="inner"/>
          <c:xMode val="edge"/>
          <c:yMode val="edge"/>
          <c:x val="0.10010676375007344"/>
          <c:y val="0.13737589238581763"/>
          <c:w val="0.84081217978950906"/>
          <c:h val="0.82068041414460535"/>
        </c:manualLayout>
      </c:layout>
      <c:pie3DChart>
        <c:varyColors val="1"/>
      </c:pie3DChart>
    </c:plotArea>
    <c:plotVisOnly val="1"/>
  </c:chart>
  <c:txPr>
    <a:bodyPr/>
    <a:lstStyle/>
    <a:p>
      <a:pPr>
        <a:defRPr sz="1200" baseline="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depthPercent val="100"/>
      <c:rAngAx val="1"/>
    </c:view3D>
    <c:plotArea>
      <c:layout>
        <c:manualLayout>
          <c:layoutTarget val="inner"/>
          <c:xMode val="edge"/>
          <c:yMode val="edge"/>
          <c:x val="9.7781304249952836E-2"/>
          <c:y val="1.4779049165510153E-2"/>
          <c:w val="0.89160035753329403"/>
          <c:h val="0.68438732753943143"/>
        </c:manualLayout>
      </c:layout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102.6</c:v>
                </c:pt>
                <c:pt idx="1">
                  <c:v>0.8</c:v>
                </c:pt>
                <c:pt idx="2">
                  <c:v>6.1</c:v>
                </c:pt>
                <c:pt idx="3">
                  <c:v>108.1</c:v>
                </c:pt>
                <c:pt idx="4">
                  <c:v>45.7</c:v>
                </c:pt>
                <c:pt idx="5">
                  <c:v>2.0000000000000011E-2</c:v>
                </c:pt>
                <c:pt idx="6">
                  <c:v>394.1</c:v>
                </c:pt>
                <c:pt idx="7">
                  <c:v>78.3</c:v>
                </c:pt>
                <c:pt idx="8">
                  <c:v>200.9</c:v>
                </c:pt>
                <c:pt idx="9">
                  <c:v>2.1</c:v>
                </c:pt>
                <c:pt idx="10">
                  <c:v>6.2</c:v>
                </c:pt>
                <c:pt idx="11">
                  <c:v>41.7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 год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95.3</c:v>
                </c:pt>
                <c:pt idx="1">
                  <c:v>0</c:v>
                </c:pt>
                <c:pt idx="2">
                  <c:v>5.7</c:v>
                </c:pt>
                <c:pt idx="3">
                  <c:v>72.8</c:v>
                </c:pt>
                <c:pt idx="4">
                  <c:v>96.6</c:v>
                </c:pt>
                <c:pt idx="5">
                  <c:v>8.0000000000000043E-2</c:v>
                </c:pt>
                <c:pt idx="6">
                  <c:v>405.8</c:v>
                </c:pt>
                <c:pt idx="7">
                  <c:v>82.2</c:v>
                </c:pt>
                <c:pt idx="8">
                  <c:v>229.6</c:v>
                </c:pt>
                <c:pt idx="9">
                  <c:v>3.9</c:v>
                </c:pt>
                <c:pt idx="10">
                  <c:v>7.8</c:v>
                </c:pt>
                <c:pt idx="11">
                  <c:v>41.1</c:v>
                </c:pt>
              </c:numCache>
            </c:numRef>
          </c:val>
        </c:ser>
        <c:ser>
          <c:idx val="2"/>
          <c:order val="2"/>
          <c:cat>
            <c:strRef>
              <c:f>Лист1!$A$2:$A$13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Лист1!$D$2:$D$13</c:f>
            </c:numRef>
          </c:val>
        </c:ser>
        <c:shape val="box"/>
        <c:axId val="49333760"/>
        <c:axId val="49335296"/>
        <c:axId val="48982656"/>
      </c:bar3DChart>
      <c:catAx>
        <c:axId val="4933376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9335296"/>
        <c:crosses val="autoZero"/>
        <c:auto val="1"/>
        <c:lblAlgn val="ctr"/>
        <c:lblOffset val="100"/>
      </c:catAx>
      <c:valAx>
        <c:axId val="49335296"/>
        <c:scaling>
          <c:orientation val="minMax"/>
        </c:scaling>
        <c:axPos val="l"/>
        <c:majorGridlines/>
        <c:minorGridlines/>
        <c:numFmt formatCode="General" sourceLinked="1"/>
        <c:majorTickMark val="none"/>
        <c:tickLblPos val="nextTo"/>
        <c:txPr>
          <a:bodyPr anchor="b" anchorCtr="1"/>
          <a:lstStyle/>
          <a:p>
            <a:pPr>
              <a:defRPr sz="1200" baseline="0"/>
            </a:pPr>
            <a:endParaRPr lang="ru-RU"/>
          </a:p>
        </c:txPr>
        <c:crossAx val="49333760"/>
        <c:crosses val="autoZero"/>
        <c:crossBetween val="between"/>
      </c:valAx>
      <c:serAx>
        <c:axId val="48982656"/>
        <c:scaling>
          <c:orientation val="minMax"/>
        </c:scaling>
        <c:delete val="1"/>
        <c:axPos val="b"/>
        <c:majorTickMark val="none"/>
        <c:tickLblPos val="nextTo"/>
        <c:crossAx val="49335296"/>
        <c:crosses val="autoZero"/>
      </c:ser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000" kern="1000" baseline="0"/>
            </a:pPr>
            <a:endParaRPr lang="ru-RU"/>
          </a:p>
        </c:txPr>
      </c:dTable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D57B59-E1D4-4FBA-948B-C7090EBF8988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3063002D-168F-43C3-B53E-59BF75026A73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Налог на прибыль организаций</a:t>
          </a:r>
        </a:p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Налог на доходы физических лиц</a:t>
          </a:r>
        </a:p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Акцизы</a:t>
          </a:r>
        </a:p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Налог, взимаемый с применением упрощенной системы налогообложения</a:t>
          </a:r>
        </a:p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Налог на вмененный доход для отдельных видов деятельности</a:t>
          </a:r>
        </a:p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Единый сельскохозяйственный налог</a:t>
          </a:r>
        </a:p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Налог, взимаемый в связи с применением патентной системы налогообложения</a:t>
          </a:r>
        </a:p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Налог на имущество организаций</a:t>
          </a:r>
        </a:p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Государственная пошлина </a:t>
          </a:r>
        </a:p>
        <a:p>
          <a:pPr algn="just"/>
          <a:endParaRPr lang="ru-RU" sz="1400" dirty="0"/>
        </a:p>
      </dgm:t>
    </dgm:pt>
    <dgm:pt modelId="{5E86E4FE-0A3A-4C15-8F40-9BBF246C86B3}" type="parTrans" cxnId="{75003B4B-BE92-439B-9C29-07A032946F3A}">
      <dgm:prSet/>
      <dgm:spPr/>
      <dgm:t>
        <a:bodyPr/>
        <a:lstStyle/>
        <a:p>
          <a:endParaRPr lang="ru-RU"/>
        </a:p>
      </dgm:t>
    </dgm:pt>
    <dgm:pt modelId="{25E24364-4B51-40C7-B514-EC9DAED0EB0A}" type="sibTrans" cxnId="{75003B4B-BE92-439B-9C29-07A032946F3A}">
      <dgm:prSet/>
      <dgm:spPr/>
      <dgm:t>
        <a:bodyPr/>
        <a:lstStyle/>
        <a:p>
          <a:endParaRPr lang="ru-RU"/>
        </a:p>
      </dgm:t>
    </dgm:pt>
    <dgm:pt modelId="{5C2589A7-BA18-495D-B23C-3EDBA154E8AD}">
      <dgm:prSet phldrT="[Текст]" cust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Доходы от использования имущества, находящегося в государственной и муниципальной собственности</a:t>
          </a:r>
        </a:p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Платежи при пользовании природными ресурсами</a:t>
          </a:r>
        </a:p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Доходы от оказания платных услуг (работ) и компенсации затрат государства</a:t>
          </a:r>
        </a:p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Доходы от продажи материальных и нематериальных активов</a:t>
          </a:r>
        </a:p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Штрафы, санкции, возмещение ущерба</a:t>
          </a:r>
        </a:p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Прочие неналоговые доходы</a:t>
          </a:r>
        </a:p>
        <a:p>
          <a:pPr algn="just"/>
          <a:endParaRPr lang="ru-RU" sz="1400" dirty="0"/>
        </a:p>
      </dgm:t>
    </dgm:pt>
    <dgm:pt modelId="{1E06D6DA-00C1-48AA-870E-A12D5F5F1298}" type="parTrans" cxnId="{F66D00C8-20F7-48EE-8A5E-4A03DDB90BDD}">
      <dgm:prSet/>
      <dgm:spPr/>
      <dgm:t>
        <a:bodyPr/>
        <a:lstStyle/>
        <a:p>
          <a:endParaRPr lang="ru-RU"/>
        </a:p>
      </dgm:t>
    </dgm:pt>
    <dgm:pt modelId="{162B75B3-DF85-402F-915E-64C52ABDD49F}" type="sibTrans" cxnId="{F66D00C8-20F7-48EE-8A5E-4A03DDB90BDD}">
      <dgm:prSet/>
      <dgm:spPr/>
      <dgm:t>
        <a:bodyPr/>
        <a:lstStyle/>
        <a:p>
          <a:endParaRPr lang="ru-RU"/>
        </a:p>
      </dgm:t>
    </dgm:pt>
    <dgm:pt modelId="{C8B97D9C-660C-4383-ACEC-ED100C7C1C6C}">
      <dgm:prSet phldrT="[Текст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Дотации</a:t>
          </a:r>
        </a:p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Субсидии</a:t>
          </a:r>
        </a:p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Субвенции</a:t>
          </a:r>
        </a:p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Прочие безвозмездные поступления</a:t>
          </a:r>
        </a:p>
        <a:p>
          <a:pPr algn="just"/>
          <a:r>
            <a:rPr lang="ru-RU" sz="1400" dirty="0" smtClean="0">
              <a:solidFill>
                <a:srgbClr val="FFFF00"/>
              </a:solidFill>
              <a:latin typeface="Times New Roman"/>
              <a:cs typeface="Times New Roman"/>
            </a:rPr>
            <a:t>-</a:t>
          </a:r>
          <a:r>
            <a:rPr lang="ru-RU" sz="1400" dirty="0" smtClean="0">
              <a:solidFill>
                <a:srgbClr val="FFFF00"/>
              </a:solidFill>
            </a:rPr>
            <a:t>Возврат остатков субсидий, субвенций и иных межбюджетных трансфертов, имеющих целевое назначение, прошлых лет</a:t>
          </a:r>
        </a:p>
        <a:p>
          <a:pPr algn="just"/>
          <a:endParaRPr lang="ru-RU" sz="1300" dirty="0"/>
        </a:p>
      </dgm:t>
    </dgm:pt>
    <dgm:pt modelId="{E46D3267-A42B-448E-AEC3-848270C94167}" type="parTrans" cxnId="{5A524C07-2766-4DF2-B586-63DF937B65C9}">
      <dgm:prSet/>
      <dgm:spPr/>
      <dgm:t>
        <a:bodyPr/>
        <a:lstStyle/>
        <a:p>
          <a:endParaRPr lang="ru-RU"/>
        </a:p>
      </dgm:t>
    </dgm:pt>
    <dgm:pt modelId="{7B9A02AC-921D-43E4-BD46-11E78AEF352B}" type="sibTrans" cxnId="{5A524C07-2766-4DF2-B586-63DF937B65C9}">
      <dgm:prSet/>
      <dgm:spPr/>
      <dgm:t>
        <a:bodyPr/>
        <a:lstStyle/>
        <a:p>
          <a:endParaRPr lang="ru-RU"/>
        </a:p>
      </dgm:t>
    </dgm:pt>
    <dgm:pt modelId="{EF2CF0D9-E1D7-4896-98D6-50421B333DED}" type="pres">
      <dgm:prSet presAssocID="{06D57B59-E1D4-4FBA-948B-C7090EBF8988}" presName="Name0" presStyleCnt="0">
        <dgm:presLayoutVars>
          <dgm:dir/>
          <dgm:resizeHandles val="exact"/>
        </dgm:presLayoutVars>
      </dgm:prSet>
      <dgm:spPr/>
    </dgm:pt>
    <dgm:pt modelId="{A8E9ABB9-19EA-425E-8F63-17E7F2928246}" type="pres">
      <dgm:prSet presAssocID="{06D57B59-E1D4-4FBA-948B-C7090EBF8988}" presName="bkgdShp" presStyleLbl="alignAccFollowNode1" presStyleIdx="0" presStyleCnt="1" custFlipHor="1" custScaleX="1575" custScaleY="1687"/>
      <dgm:spPr/>
    </dgm:pt>
    <dgm:pt modelId="{60EB0010-4FDD-4E06-B1A1-0024FF39F170}" type="pres">
      <dgm:prSet presAssocID="{06D57B59-E1D4-4FBA-948B-C7090EBF8988}" presName="linComp" presStyleCnt="0"/>
      <dgm:spPr/>
    </dgm:pt>
    <dgm:pt modelId="{2895C9FA-5A33-4093-B362-D79126DEDE93}" type="pres">
      <dgm:prSet presAssocID="{3063002D-168F-43C3-B53E-59BF75026A73}" presName="compNode" presStyleCnt="0"/>
      <dgm:spPr/>
    </dgm:pt>
    <dgm:pt modelId="{363A4E0B-26AD-4C59-8615-A4C9183ED599}" type="pres">
      <dgm:prSet presAssocID="{3063002D-168F-43C3-B53E-59BF75026A73}" presName="node" presStyleLbl="node1" presStyleIdx="0" presStyleCnt="3" custScaleX="127947" custScaleY="134936" custLinFactNeighborX="-2836" custLinFactNeighborY="-362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D30E8-8F05-4232-A809-B2BFE821E98E}" type="pres">
      <dgm:prSet presAssocID="{3063002D-168F-43C3-B53E-59BF75026A73}" presName="invisiNode" presStyleLbl="node1" presStyleIdx="0" presStyleCnt="3"/>
      <dgm:spPr/>
    </dgm:pt>
    <dgm:pt modelId="{E539B7CC-9B4C-416B-846E-2C88B0BECA3F}" type="pres">
      <dgm:prSet presAssocID="{3063002D-168F-43C3-B53E-59BF75026A73}" presName="imagNode" presStyleLbl="fgImgPlace1" presStyleIdx="0" presStyleCnt="3" custFlipVert="0" custFlipHor="0" custScaleX="1880" custScaleY="2686" custLinFactY="100000" custLinFactNeighborX="44127" custLinFactNeighborY="132263"/>
      <dgm:spPr>
        <a:noFill/>
      </dgm:spPr>
    </dgm:pt>
    <dgm:pt modelId="{845DDB4A-90EE-4A04-BDF4-650C5CCD2BA5}" type="pres">
      <dgm:prSet presAssocID="{25E24364-4B51-40C7-B514-EC9DAED0EB0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3957735-A074-4CD8-8CF5-3615D046CE71}" type="pres">
      <dgm:prSet presAssocID="{5C2589A7-BA18-495D-B23C-3EDBA154E8AD}" presName="compNode" presStyleCnt="0"/>
      <dgm:spPr/>
    </dgm:pt>
    <dgm:pt modelId="{3D756095-F394-4297-8671-690A6DEB714F}" type="pres">
      <dgm:prSet presAssocID="{5C2589A7-BA18-495D-B23C-3EDBA154E8AD}" presName="node" presStyleLbl="node1" presStyleIdx="1" presStyleCnt="3" custScaleX="125004" custScaleY="120497" custLinFactNeighborX="2653" custLinFactNeighborY="-47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9F0AD1-307E-4D9C-93EA-983E52994E51}" type="pres">
      <dgm:prSet presAssocID="{5C2589A7-BA18-495D-B23C-3EDBA154E8AD}" presName="invisiNode" presStyleLbl="node1" presStyleIdx="1" presStyleCnt="3"/>
      <dgm:spPr/>
    </dgm:pt>
    <dgm:pt modelId="{47195A95-C56B-471B-89F3-C55BCE66BD1B}" type="pres">
      <dgm:prSet presAssocID="{5C2589A7-BA18-495D-B23C-3EDBA154E8AD}" presName="imagNode" presStyleLbl="fgImgPlace1" presStyleIdx="1" presStyleCnt="3" custFlipVert="1" custScaleX="1971" custScaleY="2301" custLinFactNeighborX="1698" custLinFactNeighborY="-36689"/>
      <dgm:spPr/>
    </dgm:pt>
    <dgm:pt modelId="{4043725D-5347-4C7C-92CE-532055665269}" type="pres">
      <dgm:prSet presAssocID="{162B75B3-DF85-402F-915E-64C52ABDD49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B909B41-AA1C-47D6-9EB8-11BDFFCAC019}" type="pres">
      <dgm:prSet presAssocID="{C8B97D9C-660C-4383-ACEC-ED100C7C1C6C}" presName="compNode" presStyleCnt="0"/>
      <dgm:spPr/>
    </dgm:pt>
    <dgm:pt modelId="{068DE09F-C5A3-4B75-98E6-BDAFC5AFBB7E}" type="pres">
      <dgm:prSet presAssocID="{C8B97D9C-660C-4383-ACEC-ED100C7C1C6C}" presName="node" presStyleLbl="node1" presStyleIdx="2" presStyleCnt="3" custScaleY="97205" custLinFactNeighborX="5716" custLinFactNeighborY="-645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AA81B-53C5-441E-AEF2-2632D5E471B6}" type="pres">
      <dgm:prSet presAssocID="{C8B97D9C-660C-4383-ACEC-ED100C7C1C6C}" presName="invisiNode" presStyleLbl="node1" presStyleIdx="2" presStyleCnt="3"/>
      <dgm:spPr/>
    </dgm:pt>
    <dgm:pt modelId="{A6CB5706-7196-4EA5-AD72-B5D0B1755C59}" type="pres">
      <dgm:prSet presAssocID="{C8B97D9C-660C-4383-ACEC-ED100C7C1C6C}" presName="imagNode" presStyleLbl="fgImgPlace1" presStyleIdx="2" presStyleCnt="3" custFlipVert="1" custFlipHor="1" custScaleX="3396" custScaleY="2301" custLinFactY="4653" custLinFactNeighborX="42604" custLinFactNeighborY="100000"/>
      <dgm:spPr/>
    </dgm:pt>
  </dgm:ptLst>
  <dgm:cxnLst>
    <dgm:cxn modelId="{26E55680-9B9E-4700-AD92-8D2F7509E3FD}" type="presOf" srcId="{162B75B3-DF85-402F-915E-64C52ABDD49F}" destId="{4043725D-5347-4C7C-92CE-532055665269}" srcOrd="0" destOrd="0" presId="urn:microsoft.com/office/officeart/2005/8/layout/pList2"/>
    <dgm:cxn modelId="{2A5618FD-D3FB-415D-8B58-EA6DC24B9EA1}" type="presOf" srcId="{5C2589A7-BA18-495D-B23C-3EDBA154E8AD}" destId="{3D756095-F394-4297-8671-690A6DEB714F}" srcOrd="0" destOrd="0" presId="urn:microsoft.com/office/officeart/2005/8/layout/pList2"/>
    <dgm:cxn modelId="{F66D00C8-20F7-48EE-8A5E-4A03DDB90BDD}" srcId="{06D57B59-E1D4-4FBA-948B-C7090EBF8988}" destId="{5C2589A7-BA18-495D-B23C-3EDBA154E8AD}" srcOrd="1" destOrd="0" parTransId="{1E06D6DA-00C1-48AA-870E-A12D5F5F1298}" sibTransId="{162B75B3-DF85-402F-915E-64C52ABDD49F}"/>
    <dgm:cxn modelId="{75003B4B-BE92-439B-9C29-07A032946F3A}" srcId="{06D57B59-E1D4-4FBA-948B-C7090EBF8988}" destId="{3063002D-168F-43C3-B53E-59BF75026A73}" srcOrd="0" destOrd="0" parTransId="{5E86E4FE-0A3A-4C15-8F40-9BBF246C86B3}" sibTransId="{25E24364-4B51-40C7-B514-EC9DAED0EB0A}"/>
    <dgm:cxn modelId="{50594FAB-E159-4E34-B4C9-960FEAE3D8D3}" type="presOf" srcId="{C8B97D9C-660C-4383-ACEC-ED100C7C1C6C}" destId="{068DE09F-C5A3-4B75-98E6-BDAFC5AFBB7E}" srcOrd="0" destOrd="0" presId="urn:microsoft.com/office/officeart/2005/8/layout/pList2"/>
    <dgm:cxn modelId="{13D5AE1C-50A3-42DA-BA8E-5B6203875E02}" type="presOf" srcId="{3063002D-168F-43C3-B53E-59BF75026A73}" destId="{363A4E0B-26AD-4C59-8615-A4C9183ED599}" srcOrd="0" destOrd="0" presId="urn:microsoft.com/office/officeart/2005/8/layout/pList2"/>
    <dgm:cxn modelId="{06722EFD-C3B3-45AA-BCE0-EB758AC0A020}" type="presOf" srcId="{06D57B59-E1D4-4FBA-948B-C7090EBF8988}" destId="{EF2CF0D9-E1D7-4896-98D6-50421B333DED}" srcOrd="0" destOrd="0" presId="urn:microsoft.com/office/officeart/2005/8/layout/pList2"/>
    <dgm:cxn modelId="{BA820939-46EE-418E-8F76-6BD64D3B221B}" type="presOf" srcId="{25E24364-4B51-40C7-B514-EC9DAED0EB0A}" destId="{845DDB4A-90EE-4A04-BDF4-650C5CCD2BA5}" srcOrd="0" destOrd="0" presId="urn:microsoft.com/office/officeart/2005/8/layout/pList2"/>
    <dgm:cxn modelId="{5A524C07-2766-4DF2-B586-63DF937B65C9}" srcId="{06D57B59-E1D4-4FBA-948B-C7090EBF8988}" destId="{C8B97D9C-660C-4383-ACEC-ED100C7C1C6C}" srcOrd="2" destOrd="0" parTransId="{E46D3267-A42B-448E-AEC3-848270C94167}" sibTransId="{7B9A02AC-921D-43E4-BD46-11E78AEF352B}"/>
    <dgm:cxn modelId="{6E8830B0-A721-498D-8E5A-2C671FD33FF0}" type="presParOf" srcId="{EF2CF0D9-E1D7-4896-98D6-50421B333DED}" destId="{A8E9ABB9-19EA-425E-8F63-17E7F2928246}" srcOrd="0" destOrd="0" presId="urn:microsoft.com/office/officeart/2005/8/layout/pList2"/>
    <dgm:cxn modelId="{E799C721-F208-4C40-AF74-A51CDCEDCABC}" type="presParOf" srcId="{EF2CF0D9-E1D7-4896-98D6-50421B333DED}" destId="{60EB0010-4FDD-4E06-B1A1-0024FF39F170}" srcOrd="1" destOrd="0" presId="urn:microsoft.com/office/officeart/2005/8/layout/pList2"/>
    <dgm:cxn modelId="{142ECA5D-F789-4CC1-A516-B929BD60EC6A}" type="presParOf" srcId="{60EB0010-4FDD-4E06-B1A1-0024FF39F170}" destId="{2895C9FA-5A33-4093-B362-D79126DEDE93}" srcOrd="0" destOrd="0" presId="urn:microsoft.com/office/officeart/2005/8/layout/pList2"/>
    <dgm:cxn modelId="{B20370A8-D525-48CF-8808-8035401FA03D}" type="presParOf" srcId="{2895C9FA-5A33-4093-B362-D79126DEDE93}" destId="{363A4E0B-26AD-4C59-8615-A4C9183ED599}" srcOrd="0" destOrd="0" presId="urn:microsoft.com/office/officeart/2005/8/layout/pList2"/>
    <dgm:cxn modelId="{6A099886-DD45-410E-AA4E-A09B103AE3C2}" type="presParOf" srcId="{2895C9FA-5A33-4093-B362-D79126DEDE93}" destId="{8ACD30E8-8F05-4232-A809-B2BFE821E98E}" srcOrd="1" destOrd="0" presId="urn:microsoft.com/office/officeart/2005/8/layout/pList2"/>
    <dgm:cxn modelId="{034A8D84-F949-4676-A185-6D2E3725621C}" type="presParOf" srcId="{2895C9FA-5A33-4093-B362-D79126DEDE93}" destId="{E539B7CC-9B4C-416B-846E-2C88B0BECA3F}" srcOrd="2" destOrd="0" presId="urn:microsoft.com/office/officeart/2005/8/layout/pList2"/>
    <dgm:cxn modelId="{33526A58-B2F5-4083-9CAD-D70244BCB7F5}" type="presParOf" srcId="{60EB0010-4FDD-4E06-B1A1-0024FF39F170}" destId="{845DDB4A-90EE-4A04-BDF4-650C5CCD2BA5}" srcOrd="1" destOrd="0" presId="urn:microsoft.com/office/officeart/2005/8/layout/pList2"/>
    <dgm:cxn modelId="{F60BD1AB-38A6-49BE-91EE-EB02EADF399A}" type="presParOf" srcId="{60EB0010-4FDD-4E06-B1A1-0024FF39F170}" destId="{E3957735-A074-4CD8-8CF5-3615D046CE71}" srcOrd="2" destOrd="0" presId="urn:microsoft.com/office/officeart/2005/8/layout/pList2"/>
    <dgm:cxn modelId="{4C427419-FE6D-42A2-9183-6EC3F3EBC716}" type="presParOf" srcId="{E3957735-A074-4CD8-8CF5-3615D046CE71}" destId="{3D756095-F394-4297-8671-690A6DEB714F}" srcOrd="0" destOrd="0" presId="urn:microsoft.com/office/officeart/2005/8/layout/pList2"/>
    <dgm:cxn modelId="{E65AAFB6-25E4-40D8-AD8F-1EDB3EF2804E}" type="presParOf" srcId="{E3957735-A074-4CD8-8CF5-3615D046CE71}" destId="{599F0AD1-307E-4D9C-93EA-983E52994E51}" srcOrd="1" destOrd="0" presId="urn:microsoft.com/office/officeart/2005/8/layout/pList2"/>
    <dgm:cxn modelId="{905E9138-5724-42EA-B437-10921DB01C3B}" type="presParOf" srcId="{E3957735-A074-4CD8-8CF5-3615D046CE71}" destId="{47195A95-C56B-471B-89F3-C55BCE66BD1B}" srcOrd="2" destOrd="0" presId="urn:microsoft.com/office/officeart/2005/8/layout/pList2"/>
    <dgm:cxn modelId="{58FEEECB-BA19-4358-B0B4-E246F87F666B}" type="presParOf" srcId="{60EB0010-4FDD-4E06-B1A1-0024FF39F170}" destId="{4043725D-5347-4C7C-92CE-532055665269}" srcOrd="3" destOrd="0" presId="urn:microsoft.com/office/officeart/2005/8/layout/pList2"/>
    <dgm:cxn modelId="{79946B32-33A5-4FFA-B612-36FC72170637}" type="presParOf" srcId="{60EB0010-4FDD-4E06-B1A1-0024FF39F170}" destId="{8B909B41-AA1C-47D6-9EB8-11BDFFCAC019}" srcOrd="4" destOrd="0" presId="urn:microsoft.com/office/officeart/2005/8/layout/pList2"/>
    <dgm:cxn modelId="{6A267267-646A-4F29-B00D-A0B69CB7A134}" type="presParOf" srcId="{8B909B41-AA1C-47D6-9EB8-11BDFFCAC019}" destId="{068DE09F-C5A3-4B75-98E6-BDAFC5AFBB7E}" srcOrd="0" destOrd="0" presId="urn:microsoft.com/office/officeart/2005/8/layout/pList2"/>
    <dgm:cxn modelId="{84378C9D-81B0-4229-AFE4-FAB1FC71A0CA}" type="presParOf" srcId="{8B909B41-AA1C-47D6-9EB8-11BDFFCAC019}" destId="{872AA81B-53C5-441E-AEF2-2632D5E471B6}" srcOrd="1" destOrd="0" presId="urn:microsoft.com/office/officeart/2005/8/layout/pList2"/>
    <dgm:cxn modelId="{D7DD73BA-340B-44C2-886C-D07F1CA9E7BD}" type="presParOf" srcId="{8B909B41-AA1C-47D6-9EB8-11BDFFCAC019}" destId="{A6CB5706-7196-4EA5-AD72-B5D0B1755C59}" srcOrd="2" destOrd="0" presId="urn:microsoft.com/office/officeart/2005/8/layout/p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drawing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</cdr:x>
      <cdr:y>0.45455</cdr:y>
    </cdr:from>
    <cdr:to>
      <cdr:x>0.44</cdr:x>
      <cdr:y>0.60606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42942" y="1071581"/>
          <a:ext cx="928694" cy="3571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i="1" dirty="0" smtClean="0">
              <a:solidFill>
                <a:schemeClr val="accent2"/>
              </a:solidFill>
            </a:rPr>
            <a:t>993,5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0.19643</cdr:x>
      <cdr:y>0.51163</cdr:y>
    </cdr:from>
    <cdr:to>
      <cdr:x>0.41858</cdr:x>
      <cdr:y>0.64529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85818" y="1571642"/>
          <a:ext cx="888723" cy="4105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800" b="1" i="1" dirty="0" smtClean="0">
              <a:solidFill>
                <a:schemeClr val="accent2"/>
              </a:solidFill>
            </a:rPr>
            <a:t>1072,7</a:t>
          </a:r>
          <a:endParaRPr lang="ru-RU" sz="1800" b="1" i="1" dirty="0">
            <a:solidFill>
              <a:schemeClr val="accent2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0.13492</cdr:x>
      <cdr:y>0.35106</cdr:y>
    </cdr:from>
    <cdr:to>
      <cdr:x>0.25062</cdr:x>
      <cdr:y>0.43616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14446" y="2357430"/>
          <a:ext cx="1041433" cy="5714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i="1" dirty="0" smtClean="0">
              <a:solidFill>
                <a:srgbClr val="7030A0"/>
              </a:solidFill>
            </a:rPr>
            <a:t> 392 </a:t>
          </a:r>
          <a:r>
            <a:rPr lang="ru-RU" sz="1600" b="1" i="1" dirty="0" smtClean="0">
              <a:solidFill>
                <a:srgbClr val="7030A0"/>
              </a:solidFill>
            </a:rPr>
            <a:t>млн.руб.</a:t>
          </a:r>
          <a:endParaRPr lang="ru-RU" sz="1600" b="1" i="1" dirty="0">
            <a:solidFill>
              <a:srgbClr val="7030A0"/>
            </a:solidFill>
          </a:endParaRPr>
        </a:p>
      </cdr:txBody>
    </cdr:sp>
  </cdr:relSizeAnchor>
  <cdr:relSizeAnchor xmlns:cdr="http://schemas.openxmlformats.org/drawingml/2006/chartDrawing">
    <cdr:from>
      <cdr:x>0.41406</cdr:x>
      <cdr:y>0.45833</cdr:y>
    </cdr:from>
    <cdr:to>
      <cdr:x>0.66803</cdr:x>
      <cdr:y>0.63918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786182" y="3143248"/>
          <a:ext cx="2322294" cy="12402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100" b="1" i="1" dirty="0" smtClean="0">
              <a:solidFill>
                <a:srgbClr val="7030A0"/>
              </a:solidFill>
            </a:rPr>
            <a:t>В 7 дошкольных образовательных учреждениях, 4 дошкольных группах на базе сельских школ и в 3 группах кратковременного пребывания при школах воспитываются 712 детей</a:t>
          </a:r>
          <a:endParaRPr lang="ru-RU" sz="1100" b="1" i="1" dirty="0">
            <a:solidFill>
              <a:srgbClr val="7030A0"/>
            </a:solidFill>
          </a:endParaRPr>
        </a:p>
      </cdr:txBody>
    </cdr:sp>
  </cdr:relSizeAnchor>
  <cdr:relSizeAnchor xmlns:cdr="http://schemas.openxmlformats.org/drawingml/2006/chartDrawing">
    <cdr:from>
      <cdr:x>0.69048</cdr:x>
      <cdr:y>0.26041</cdr:y>
    </cdr:from>
    <cdr:to>
      <cdr:x>1</cdr:x>
      <cdr:y>0.3699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6313749" y="1785926"/>
          <a:ext cx="2830251" cy="7508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endParaRPr lang="ru-RU" sz="1100" b="1" i="1" dirty="0">
            <a:solidFill>
              <a:srgbClr val="7030A0"/>
            </a:solidFill>
          </a:endParaRPr>
        </a:p>
      </cdr:txBody>
    </cdr:sp>
  </cdr:relSizeAnchor>
  <cdr:relSizeAnchor xmlns:cdr="http://schemas.openxmlformats.org/drawingml/2006/chartDrawing">
    <cdr:from>
      <cdr:x>0.39062</cdr:x>
      <cdr:y>0.19791</cdr:y>
    </cdr:from>
    <cdr:to>
      <cdr:x>0.65514</cdr:x>
      <cdr:y>0.43334</cdr:y>
    </cdr:to>
    <cdr:pic>
      <cdr:nvPicPr>
        <cdr:cNvPr id="1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3571868" y="1357298"/>
          <a:ext cx="2418771" cy="1614579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ffectLst xmlns:a="http://schemas.openxmlformats.org/drawingml/2006/main">
          <a:softEdge rad="112500"/>
        </a:effectLst>
      </cdr:spPr>
    </cdr:pic>
  </cdr:relSizeAnchor>
  <cdr:relSizeAnchor xmlns:cdr="http://schemas.openxmlformats.org/drawingml/2006/chartDrawing">
    <cdr:from>
      <cdr:x>0.40625</cdr:x>
      <cdr:y>0.63542</cdr:y>
    </cdr:from>
    <cdr:to>
      <cdr:x>0.67984</cdr:x>
      <cdr:y>0.8801</cdr:y>
    </cdr:to>
    <cdr:pic>
      <cdr:nvPicPr>
        <cdr:cNvPr id="1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3714744" y="4357694"/>
          <a:ext cx="2501732" cy="1678003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ffectLst xmlns:a="http://schemas.openxmlformats.org/drawingml/2006/main">
          <a:softEdge rad="112500"/>
        </a:effectLst>
      </cdr:spPr>
    </cdr:pic>
  </cdr:relSizeAnchor>
  <cdr:relSizeAnchor xmlns:cdr="http://schemas.openxmlformats.org/drawingml/2006/chartDrawing">
    <cdr:from>
      <cdr:x>0.74219</cdr:x>
      <cdr:y>0.625</cdr:y>
    </cdr:from>
    <cdr:to>
      <cdr:x>0.96094</cdr:x>
      <cdr:y>0.65625</cdr:y>
    </cdr:to>
    <cdr:sp macro="" textlink="">
      <cdr:nvSpPr>
        <cdr:cNvPr id="17" name="TextBox 16"/>
        <cdr:cNvSpPr txBox="1"/>
      </cdr:nvSpPr>
      <cdr:spPr>
        <a:xfrm xmlns:a="http://schemas.openxmlformats.org/drawingml/2006/main">
          <a:off x="6786578" y="4286256"/>
          <a:ext cx="2000264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0.6875</cdr:x>
      <cdr:y>0.4375</cdr:y>
    </cdr:from>
    <cdr:to>
      <cdr:x>0.98438</cdr:x>
      <cdr:y>0.69956</cdr:y>
    </cdr:to>
    <cdr:pic>
      <cdr:nvPicPr>
        <cdr:cNvPr id="19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6286512" y="3000396"/>
          <a:ext cx="2714671" cy="1797207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ffectLst xmlns:a="http://schemas.openxmlformats.org/drawingml/2006/main">
          <a:softEdge rad="112500"/>
        </a:effectLst>
      </cdr:spPr>
    </cdr:pic>
  </cdr:relSizeAnchor>
  <cdr:relSizeAnchor xmlns:cdr="http://schemas.openxmlformats.org/drawingml/2006/chartDrawing">
    <cdr:from>
      <cdr:x>0.70313</cdr:x>
      <cdr:y>0.71875</cdr:y>
    </cdr:from>
    <cdr:to>
      <cdr:x>0.98437</cdr:x>
      <cdr:y>0.91667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6429388" y="4929198"/>
          <a:ext cx="2571736" cy="13573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i="1" dirty="0">
              <a:solidFill>
                <a:srgbClr val="7030A0"/>
              </a:solidFill>
              <a:latin typeface="+mn-lt"/>
              <a:ea typeface="+mn-ea"/>
              <a:cs typeface="+mn-cs"/>
            </a:rPr>
            <a:t>Сухиничский центр дополнительного образования вошёл в число лауреатов-победителей всероссийского смотра-конкурса образовательных организаций «Гордость отечественного образования».</a:t>
          </a:r>
          <a:r>
            <a:rPr lang="ru-RU" sz="1200" dirty="0">
              <a:latin typeface="+mn-lt"/>
              <a:ea typeface="+mn-ea"/>
              <a:cs typeface="+mn-cs"/>
            </a:rPr>
            <a:t> </a:t>
          </a:r>
          <a:endParaRPr lang="ru-RU" sz="1200" b="1" i="1" dirty="0">
            <a:solidFill>
              <a:srgbClr val="7030A0"/>
            </a:solidFill>
          </a:endParaRPr>
        </a:p>
      </cdr:txBody>
    </cdr:sp>
  </cdr:relSizeAnchor>
  <cdr:relSizeAnchor xmlns:cdr="http://schemas.openxmlformats.org/drawingml/2006/chartDrawing">
    <cdr:from>
      <cdr:x>0.70685</cdr:x>
      <cdr:y>0</cdr:y>
    </cdr:from>
    <cdr:to>
      <cdr:x>1</cdr:x>
      <cdr:y>0.26041</cdr:y>
    </cdr:to>
    <cdr:pic>
      <cdr:nvPicPr>
        <cdr:cNvPr id="1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4"/>
        <a:stretch xmlns:a="http://schemas.openxmlformats.org/drawingml/2006/main">
          <a:fillRect/>
        </a:stretch>
      </cdr:blipFill>
      <cdr:spPr>
        <a:xfrm xmlns:a="http://schemas.openxmlformats.org/drawingml/2006/main">
          <a:off x="6463436" y="0"/>
          <a:ext cx="2680564" cy="178592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0.67969</cdr:x>
      <cdr:y>0.27084</cdr:y>
    </cdr:from>
    <cdr:to>
      <cdr:x>1</cdr:x>
      <cdr:y>0.41667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6215074" y="1857388"/>
          <a:ext cx="2928926" cy="10001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i="1" dirty="0" smtClean="0">
              <a:solidFill>
                <a:srgbClr val="7030A0"/>
              </a:solidFill>
              <a:latin typeface="+mn-lt"/>
              <a:ea typeface="+mn-ea"/>
              <a:cs typeface="+mn-cs"/>
            </a:rPr>
            <a:t>В </a:t>
          </a:r>
          <a:r>
            <a:rPr lang="ru-RU" sz="1000" b="1" i="1" dirty="0">
              <a:solidFill>
                <a:srgbClr val="7030A0"/>
              </a:solidFill>
              <a:latin typeface="+mn-lt"/>
              <a:ea typeface="+mn-ea"/>
              <a:cs typeface="+mn-cs"/>
            </a:rPr>
            <a:t>рамках федерального проекта «Современная школа» национального проекта «Образование» на базе четырёх средних школах Сухиничского района № 1, 3, 4 и Середейской официально открылись центры цифрового образования «Точка роста».   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0.26316</cdr:x>
      <cdr:y>0.31521</cdr:y>
    </cdr:from>
    <cdr:to>
      <cdr:x>0.43158</cdr:x>
      <cdr:y>0.40048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785965" y="2161710"/>
          <a:ext cx="1143026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lIns="91440" tIns="45720" rIns="91440" bIns="45720">
          <a:spAutoFit/>
          <a:scene3d>
            <a:camera prst="orthographicFront">
              <a:rot lat="0" lon="0" rev="0"/>
            </a:camera>
            <a:lightRig rig="glow" dir="t">
              <a:rot lat="0" lon="0" rev="3600000"/>
            </a:lightRig>
          </a:scene3d>
          <a:sp3d prstMaterial="softEdge">
            <a:bevelT w="29210" h="16510"/>
            <a:contourClr>
              <a:schemeClr val="accent4">
                <a:alpha val="95000"/>
              </a:schemeClr>
            </a:contourClr>
          </a:sp3d>
        </a:bodyPr>
        <a:lstStyle xmlns:a="http://schemas.openxmlformats.org/drawingml/2006/main"/>
        <a:p xmlns:a="http://schemas.openxmlformats.org/drawingml/2006/main">
          <a:pPr algn="ctr"/>
          <a:r>
            <a:rPr lang="ru-RU" sz="1600" b="1" cap="none" spc="0" dirty="0" smtClean="0">
              <a:ln>
                <a:prstDash val="solid"/>
              </a:ln>
              <a:solidFill>
                <a:srgbClr val="7030A0"/>
              </a:solidFill>
            </a:rPr>
            <a:t>93,8</a:t>
          </a:r>
        </a:p>
        <a:p xmlns:a="http://schemas.openxmlformats.org/drawingml/2006/main">
          <a:pPr algn="ctr"/>
          <a:r>
            <a:rPr lang="ru-RU" sz="1600" b="1" cap="none" spc="0" dirty="0" smtClean="0">
              <a:ln>
                <a:prstDash val="solid"/>
              </a:ln>
              <a:solidFill>
                <a:srgbClr val="7030A0"/>
              </a:solidFill>
            </a:rPr>
            <a:t> млн.руб.</a:t>
          </a:r>
          <a:endParaRPr lang="ru-RU" sz="1600" b="1" cap="none" spc="0" dirty="0">
            <a:ln>
              <a:prstDash val="solid"/>
            </a:ln>
            <a:solidFill>
              <a:srgbClr val="7030A0"/>
            </a:solidFill>
          </a:endParaRPr>
        </a:p>
      </cdr:txBody>
    </cdr:sp>
  </cdr:relSizeAnchor>
  <cdr:relSizeAnchor xmlns:cdr="http://schemas.openxmlformats.org/drawingml/2006/chartDrawing">
    <cdr:from>
      <cdr:x>0.57895</cdr:x>
      <cdr:y>0.39584</cdr:y>
    </cdr:from>
    <cdr:to>
      <cdr:x>1</cdr:x>
      <cdr:y>0.86459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929090" y="2714644"/>
          <a:ext cx="2857520" cy="32146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>
            <a:lnSpc>
              <a:spcPct val="114000"/>
            </a:lnSpc>
          </a:pPr>
          <a:r>
            <a:rPr lang="ru-RU" sz="1200" b="1" i="1" dirty="0">
              <a:solidFill>
                <a:srgbClr val="7030A0"/>
              </a:solidFill>
            </a:rPr>
            <a:t>24 библиотеки объединяет  межпоселенческая централизованная библиотечная </a:t>
          </a:r>
          <a:r>
            <a:rPr lang="ru-RU" sz="1200" b="1" i="1" dirty="0" smtClean="0">
              <a:solidFill>
                <a:srgbClr val="7030A0"/>
              </a:solidFill>
            </a:rPr>
            <a:t>система.</a:t>
          </a:r>
          <a:endParaRPr lang="ru-RU" sz="1200" b="1" i="1" dirty="0">
            <a:solidFill>
              <a:srgbClr val="7030A0"/>
            </a:solidFill>
          </a:endParaRPr>
        </a:p>
        <a:p xmlns:a="http://schemas.openxmlformats.org/drawingml/2006/main">
          <a:pPr algn="ctr">
            <a:lnSpc>
              <a:spcPct val="114000"/>
            </a:lnSpc>
          </a:pPr>
          <a:r>
            <a:rPr lang="ru-RU" sz="1200" b="1" i="1" dirty="0">
              <a:solidFill>
                <a:srgbClr val="7030A0"/>
              </a:solidFill>
              <a:latin typeface="+mn-lt"/>
              <a:ea typeface="+mn-ea"/>
              <a:cs typeface="+mn-cs"/>
            </a:rPr>
            <a:t>В </a:t>
          </a:r>
          <a:r>
            <a:rPr lang="ru-RU" sz="1200" b="1" i="1" dirty="0" smtClean="0">
              <a:solidFill>
                <a:srgbClr val="7030A0"/>
              </a:solidFill>
              <a:latin typeface="+mn-lt"/>
              <a:ea typeface="+mn-ea"/>
              <a:cs typeface="+mn-cs"/>
            </a:rPr>
            <a:t>ноябре 2021  </a:t>
          </a:r>
          <a:r>
            <a:rPr lang="ru-RU" sz="1200" b="1" i="1" dirty="0">
              <a:solidFill>
                <a:srgbClr val="7030A0"/>
              </a:solidFill>
              <a:latin typeface="+mn-lt"/>
              <a:ea typeface="+mn-ea"/>
              <a:cs typeface="+mn-cs"/>
            </a:rPr>
            <a:t>года завершился Всероссийский конкурс профессионального мастерства «Библиотека – 21 век: Просвещение. Образование. Воспитание. Коммуникации». Алнерская сельская библиотека представила на соискание конкурсную работу «Создание экспозиции музея «Русская изба» в доме культуры сельского поселения «Деревня Алнеры» и заняла первое место в номинации «Авторские проекты и программы библиотекарей». </a:t>
          </a:r>
          <a:endParaRPr lang="ru-RU" sz="1200" dirty="0">
            <a:solidFill>
              <a:srgbClr val="7030A0"/>
            </a:solidFill>
          </a:endParaRPr>
        </a:p>
      </cdr:txBody>
    </cdr:sp>
  </cdr:relSizeAnchor>
  <cdr:relSizeAnchor xmlns:cdr="http://schemas.openxmlformats.org/drawingml/2006/chartDrawing">
    <cdr:from>
      <cdr:x>0.09846</cdr:x>
      <cdr:y>0.72449</cdr:y>
    </cdr:from>
    <cdr:to>
      <cdr:x>0.57895</cdr:x>
      <cdr:y>1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675240" y="5072098"/>
          <a:ext cx="3295208" cy="1928802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ffectLst xmlns:a="http://schemas.openxmlformats.org/drawingml/2006/main">
          <a:softEdge rad="112500"/>
        </a:effectLst>
      </cdr:spPr>
    </cdr:pic>
  </cdr:relSizeAnchor>
  <cdr:relSizeAnchor xmlns:cdr="http://schemas.openxmlformats.org/drawingml/2006/chartDrawing">
    <cdr:from>
      <cdr:x>0.55824</cdr:x>
      <cdr:y>0.04167</cdr:y>
    </cdr:from>
    <cdr:to>
      <cdr:x>1</cdr:x>
      <cdr:y>0.375</cdr:y>
    </cdr:to>
    <cdr:pic>
      <cdr:nvPicPr>
        <cdr:cNvPr id="6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3788556" y="285752"/>
          <a:ext cx="2998054" cy="2286016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  <a:effectLst xmlns:a="http://schemas.openxmlformats.org/drawingml/2006/main">
          <a:softEdge rad="112500"/>
        </a:effectLst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3BDED5-5A99-49CF-9822-776BF9144E46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FECAD-939A-4AE6-A59F-3D9641588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5D29EC-8F17-4B6B-A4B9-A0E94C6B61A0}" type="datetimeFigureOut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EFA61-4F1A-4B70-9E2D-67ECA30B51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1EF75-7503-48AC-A1E0-B3DE5277C968}" type="datetime1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0FD45-4FAB-47DE-B672-1F7ED72A9ECE}" type="datetime1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8C8CA-7BA4-4F3E-940E-40B03E7E736B}" type="datetime1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B5C4A-65F8-49FB-BE87-F31F67AF8F58}" type="datetime1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0A06B-4F7C-44D6-AA40-259AA7EFFBCF}" type="datetime1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5FAEA-C790-4C84-8318-47EE72A815EC}" type="datetime1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7A7F0-CD7B-4796-9941-D862F203A9B9}" type="datetime1">
              <a:rPr lang="ru-RU" smtClean="0"/>
              <a:pPr/>
              <a:t>27.04.2022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302B4-D185-4DCC-94BC-49FF0C2C082A}" type="datetime1">
              <a:rPr lang="ru-RU" smtClean="0"/>
              <a:pPr/>
              <a:t>27.04.2022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DF2EF-AF27-4D30-930E-C107D90F77FA}" type="datetime1">
              <a:rPr lang="ru-RU" smtClean="0"/>
              <a:pPr/>
              <a:t>27.04.2022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1747F-2FBB-43B1-85B2-98A2B1F07432}" type="datetime1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A68C-3192-4B5A-8BF3-B0A99B9C003E}" type="datetime1">
              <a:rPr lang="ru-RU" smtClean="0"/>
              <a:pPr/>
              <a:t>27.04.2022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A017C-A246-474E-B6FD-064722804B15}" type="datetime1">
              <a:rPr lang="ru-RU" smtClean="0"/>
              <a:pPr/>
              <a:t>27.04.2022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618A5-6179-4334-83E2-81AD55E37D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9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11" Type="http://schemas.openxmlformats.org/officeDocument/2006/relationships/image" Target="../media/image67.jpe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gif"/><Relationship Id="rId3" Type="http://schemas.openxmlformats.org/officeDocument/2006/relationships/hyperlink" Target="http://admoblkaluga.ru/" TargetMode="External"/><Relationship Id="rId7" Type="http://schemas.openxmlformats.org/officeDocument/2006/relationships/image" Target="../media/image72.png"/><Relationship Id="rId2" Type="http://schemas.openxmlformats.org/officeDocument/2006/relationships/hyperlink" Target="http://www.suhinichi-admin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11" Type="http://schemas.openxmlformats.org/officeDocument/2006/relationships/image" Target="../media/image75.jpeg"/><Relationship Id="rId5" Type="http://schemas.openxmlformats.org/officeDocument/2006/relationships/hyperlink" Target="http://bus.gov.ru/" TargetMode="External"/><Relationship Id="rId10" Type="http://schemas.openxmlformats.org/officeDocument/2006/relationships/hyperlink" Target="https://www.minfin.ru/" TargetMode="External"/><Relationship Id="rId4" Type="http://schemas.openxmlformats.org/officeDocument/2006/relationships/hyperlink" Target="http://admoblkaluga.ru/main/work/finances/" TargetMode="External"/><Relationship Id="rId9" Type="http://schemas.openxmlformats.org/officeDocument/2006/relationships/image" Target="../media/image7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85786" y="142852"/>
            <a:ext cx="74295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ИСПОЛНЕНИЕ БЮДЖЕТА</a:t>
            </a:r>
          </a:p>
          <a:p>
            <a:pPr algn="ctr"/>
            <a:endParaRPr lang="ru-RU" b="1" i="1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b="1" i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МУНИЦИПАЛЬНОГО РАЙОНА</a:t>
            </a:r>
          </a:p>
          <a:p>
            <a:pPr algn="ctr"/>
            <a:endParaRPr lang="ru-RU" b="1" i="1" dirty="0" smtClean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b="1" i="1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 «СУХИНИЧСКИЙ РАЙОН»   ЗА 2021 ГОД</a:t>
            </a:r>
            <a:endParaRPr lang="ru-RU" b="1" i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6866" name="Picture 2" descr="http://smgrf.ru/wp-content/uploads/2017/06/suhinichi_02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928802"/>
            <a:ext cx="8572500" cy="4819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357290" y="0"/>
            <a:ext cx="662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АНАЛИЗ ПОСТУПЛЕНИЙ ДОХОДОВ ЗА 2020 - 2021 ГОДЫ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8" name="Содержимое 9"/>
          <p:cNvGraphicFramePr>
            <a:graphicFrameLocks/>
          </p:cNvGraphicFramePr>
          <p:nvPr/>
        </p:nvGraphicFramePr>
        <p:xfrm>
          <a:off x="4429124" y="2857496"/>
          <a:ext cx="4572032" cy="3298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12"/>
                <a:gridCol w="1000132"/>
                <a:gridCol w="1000132"/>
                <a:gridCol w="857256"/>
              </a:tblGrid>
              <a:tr h="8783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2020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2021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 к</a:t>
                      </a:r>
                      <a:r>
                        <a:rPr lang="ru-RU" baseline="0" dirty="0" smtClean="0"/>
                        <a:t> 2020 году</a:t>
                      </a:r>
                      <a:endParaRPr lang="ru-RU" dirty="0"/>
                    </a:p>
                  </a:txBody>
                  <a:tcPr/>
                </a:tc>
              </a:tr>
              <a:tr h="61610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ДОХОДЫ</a:t>
                      </a:r>
                      <a:r>
                        <a:rPr lang="ru-RU" sz="1400" baseline="0" dirty="0" smtClean="0"/>
                        <a:t> ВСЕГО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993,454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1072,7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108%</a:t>
                      </a:r>
                      <a:endParaRPr lang="ru-RU" dirty="0"/>
                    </a:p>
                  </a:txBody>
                  <a:tcPr/>
                </a:tc>
              </a:tr>
              <a:tr h="61610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НАЛОГОВЫЕ ДОХОДЫ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290,455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278,835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96%</a:t>
                      </a:r>
                      <a:endParaRPr lang="ru-RU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НЕНАЛОГОВЫЕ ДОХОДЫ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24,718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48,371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196%</a:t>
                      </a:r>
                      <a:endParaRPr lang="ru-RU" dirty="0"/>
                    </a:p>
                  </a:txBody>
                  <a:tcPr/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БЕЗВОЗМЕЗДНЫЕ ПОСТУПЛЕНИЯ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678,281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745,470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110%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214282" y="500042"/>
          <a:ext cx="3786214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7929586" y="2428868"/>
            <a:ext cx="10715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(млн.руб.)</a:t>
            </a:r>
            <a:endParaRPr lang="ru-RU" sz="1400" dirty="0"/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214282" y="3214686"/>
          <a:ext cx="4000528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244" name="Picture 4" descr="https://1prime.ru/images/82917/73/82917735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428604"/>
            <a:ext cx="3714776" cy="1857388"/>
          </a:xfrm>
          <a:prstGeom prst="rect">
            <a:avLst/>
          </a:prstGeom>
          <a:noFill/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26B618A5-6179-4334-83E2-81AD55E37DEB}" type="slidenum">
              <a:rPr lang="ru-RU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pPr/>
              <a:t>10</a:t>
            </a:fld>
            <a:endParaRPr lang="ru-RU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14290"/>
            <a:ext cx="857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rgbClr val="7030A0"/>
                </a:solidFill>
              </a:rPr>
              <a:t>Структура налоговых и неналоговых доходов районного бюджета за 2021 год </a:t>
            </a:r>
            <a:endParaRPr lang="ru-RU" dirty="0">
              <a:solidFill>
                <a:srgbClr val="7030A0"/>
              </a:solidFill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0" y="857232"/>
          <a:ext cx="8929718" cy="6000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6357958"/>
            <a:ext cx="2133600" cy="365125"/>
          </a:xfrm>
        </p:spPr>
        <p:txBody>
          <a:bodyPr/>
          <a:lstStyle/>
          <a:p>
            <a:fld id="{26B618A5-6179-4334-83E2-81AD55E37DEB}" type="slidenum">
              <a:rPr lang="ru-RU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pPr/>
              <a:t>11</a:t>
            </a:fld>
            <a:endParaRPr lang="ru-RU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86314" y="285729"/>
            <a:ext cx="4357686" cy="6572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200" dirty="0" smtClean="0"/>
              <a:t> </a:t>
            </a:r>
            <a:r>
              <a:rPr lang="ru-RU" sz="1000" dirty="0" smtClean="0"/>
              <a:t>Дотация на выравнивание бюджетной обеспеченности муниципальных районов – 10,6 млн.руб.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 Прочие дотации – 7,5 млн.руб.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 Субсидия на обеспечение мероприятий по переселению граждан из аварийного жилищного фонда – 75,6 млн. 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Субсидия на реализацию федеральных целевых программ (обеспечение жильем молодых семей) – 0,6 млн. 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 Субсидия на строительство, реконструкцию и капитальный (текущий) ремонт зданий (помещений) для реализации программ дошкольного образования – 3 млн.руб.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 Субсидия на организацию бесплатного горячего питания обучающихся – 6,9 млн.руб.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 Субсидия на обустройство и восстановление воинских захоронений – 1,2 млн. 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Субсидия на обеспечение развития и укрепления материально-технической базы домов культуры – 2,5 млн. 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Прочие субсидии на обеспечение финансовой устойчивости – 52 млн.руб.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Прочие субсидии на реализацию мероприятий подпрограммы «Совершенствование и развитие сети автомобильных дорог Калужской области» – 19,3 млн.руб. 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Прочие субсидии на реализацию мероприятий, направленных на энергосбережение и повышение энергетической эффективности – 7,9 млн. 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Прочие субсидии на организацию отдыха и оздоровления детей – 1 млн. 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 Прочие субсидии на исполнение расходных полномочий в сфере дошкольного образования – 10,7 млн. 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 Другие субсидии – 8,3 млн. руб.</a:t>
            </a:r>
            <a:r>
              <a:rPr lang="ru-RU" sz="1000" dirty="0" smtClean="0">
                <a:solidFill>
                  <a:srgbClr val="FF0000"/>
                </a:solidFill>
              </a:rPr>
              <a:t> </a:t>
            </a:r>
            <a:endParaRPr lang="ru-RU" sz="1000" dirty="0" smtClean="0"/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 Субвенции на социальную поддержку отдельным категориям граждан ( субсидии на оплату ЖКУ, социальные выплаты льготным категориям граждан, выплаты  семьям с детьми и др.) – 196,2 млн. 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Субвенция на расчет дотации поселениям – 37,8 млн. 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Субвенция на дошкольное образование  - 45,8 млн.руб. 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 Субвенция на школы – 177 млн. 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 Субвенция на социальное обслуживание – 15 млн.руб.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 Другие субвенции – 13 млн. 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 Иные межбюджетные трансферты по переданным полномочиям из бюджетов поселений – 39,4 млн. 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 Межбюджетные трансферты на ежемесячное денежное вознаграждение за классное руководство – 11,8 млн.руб. 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 Другие межбюджетные трансферты –  2,4 млн.руб.</a:t>
            </a:r>
          </a:p>
          <a:p>
            <a:pPr>
              <a:buFont typeface="Wingdings" pitchFamily="2" charset="2"/>
              <a:buChar char="Ø"/>
            </a:pPr>
            <a:r>
              <a:rPr lang="ru-RU" sz="1000" dirty="0" smtClean="0"/>
              <a:t> Другие безвозмездные поступления – 0,7 млн.руб.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26B618A5-6179-4334-83E2-81AD55E37DEB}" type="slidenum">
              <a:rPr lang="ru-RU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pPr/>
              <a:t>12</a:t>
            </a:fld>
            <a:endParaRPr lang="ru-RU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42844" y="571480"/>
          <a:ext cx="4929190" cy="3563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484" name="Picture 4" descr="https://pbs.twimg.com/media/D_BzjTPXsAAV7ma.jpg:lar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5" y="3786190"/>
            <a:ext cx="4643470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28596" y="0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Всего безвозмездные поступления  </a:t>
            </a:r>
            <a:r>
              <a:rPr lang="ru-RU" b="1" i="1" smtClean="0">
                <a:solidFill>
                  <a:schemeClr val="accent1">
                    <a:lumMod val="75000"/>
                  </a:schemeClr>
                </a:solidFill>
              </a:rPr>
              <a:t>в 2021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году </a:t>
            </a:r>
            <a:r>
              <a:rPr lang="ru-RU" b="1" i="1" smtClean="0">
                <a:solidFill>
                  <a:schemeClr val="accent1">
                    <a:lumMod val="75000"/>
                  </a:schemeClr>
                </a:solidFill>
              </a:rPr>
              <a:t>– 745,5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млн. руб.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/>
          <p:nvPr/>
        </p:nvGraphicFramePr>
        <p:xfrm>
          <a:off x="5429256" y="357166"/>
          <a:ext cx="3714744" cy="542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285852" y="142852"/>
            <a:ext cx="6643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Структура расходов 2021 год (млн.руб.)</a:t>
            </a:r>
            <a:endParaRPr lang="ru-RU" sz="2800" b="1" i="1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7010400" y="6357958"/>
            <a:ext cx="2133600" cy="365125"/>
          </a:xfrm>
        </p:spPr>
        <p:txBody>
          <a:bodyPr/>
          <a:lstStyle/>
          <a:p>
            <a:fld id="{26B618A5-6179-4334-83E2-81AD55E37DEB}" type="slidenum">
              <a:rPr lang="ru-RU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pPr/>
              <a:t>13</a:t>
            </a:fld>
            <a:endParaRPr lang="ru-RU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42844" y="642918"/>
          <a:ext cx="8786874" cy="6000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14</a:t>
            </a:fld>
            <a:endParaRPr lang="ru-RU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0" y="21429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14810" y="285728"/>
            <a:ext cx="192882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>
                <a:solidFill>
                  <a:srgbClr val="7030A0"/>
                </a:solidFill>
              </a:rPr>
              <a:t>Аттестат об основном образовании получили 159 девятиклассника, среднюю школу окончили 63 выпускник</a:t>
            </a:r>
            <a:endParaRPr lang="ru-RU" sz="11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15</a:t>
            </a:fld>
            <a:endParaRPr lang="ru-RU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285984" y="-142900"/>
          <a:ext cx="6858016" cy="7000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42844" y="2714620"/>
            <a:ext cx="2643206" cy="3460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200" b="1" i="1" dirty="0" smtClean="0">
                <a:solidFill>
                  <a:srgbClr val="7030A0"/>
                </a:solidFill>
              </a:rPr>
              <a:t>В 1994 году на базе Сухиничского районного Дома культуры был создан ансамбль русских народных инструментов «Русский сувенир». </a:t>
            </a:r>
          </a:p>
          <a:p>
            <a:pPr algn="ctr">
              <a:lnSpc>
                <a:spcPct val="114000"/>
              </a:lnSpc>
            </a:pPr>
            <a:r>
              <a:rPr lang="ru-RU" sz="1200" b="1" i="1" dirty="0" smtClean="0">
                <a:solidFill>
                  <a:srgbClr val="7030A0"/>
                </a:solidFill>
              </a:rPr>
              <a:t>В 2021 году ансамбль подтвердил своё звание «народный, а также одержал несколько побед в творческих конкурсах. Первое место сухиничские музыканты заняли в проходившем в режиме онлайн международном конкурсе «Силы творчества», а в областном фестивале-конкурсе «Народная мозаика» стали лауреатами II степени в номинации «Взрослые ансамбли». </a:t>
            </a:r>
            <a:endParaRPr lang="ru-RU" sz="1200" b="1" i="1" dirty="0">
              <a:solidFill>
                <a:srgbClr val="7030A0"/>
              </a:solidFill>
            </a:endParaRPr>
          </a:p>
        </p:txBody>
      </p:sp>
      <p:pic>
        <p:nvPicPr>
          <p:cNvPr id="4" name="Picture 2" descr="http://orgsmi.ru/photos/news/88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06" y="214290"/>
            <a:ext cx="3143240" cy="2364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142852"/>
            <a:ext cx="39290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u="sng" dirty="0" smtClean="0">
                <a:solidFill>
                  <a:srgbClr val="7030A0"/>
                </a:solidFill>
              </a:rPr>
              <a:t>Муниципальная программа  </a:t>
            </a:r>
            <a:r>
              <a:rPr lang="ru-RU" b="1" i="1" dirty="0" smtClean="0">
                <a:solidFill>
                  <a:srgbClr val="7030A0"/>
                </a:solidFill>
              </a:rPr>
              <a:t>«Социальная поддержка граждан в муниципальном районе «Сухиничский район» - 212 млн.руб.</a:t>
            </a:r>
          </a:p>
        </p:txBody>
      </p:sp>
      <p:sp>
        <p:nvSpPr>
          <p:cNvPr id="29698" name="AutoShape 2" descr="https://storage.myseldon.com/news_pict_D3/D336968BF6FBA9D1DA9EC5941624277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https://storage.myseldon.com/news_pict_D3/D336968BF6FBA9D1DA9EC5941624277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2" name="AutoShape 6" descr="https://storage.myseldon.com/news_pict_D3/D336968BF6FBA9D1DA9EC5941624277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4" name="Picture 8" descr="https://im0-tub-ru.yandex.net/i?id=4373d1e420410449cc0ea7960e37684b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2186916" cy="149542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9706" name="Picture 10" descr="https://pbs.twimg.com/media/Dwkx0fyXQAIk4vS.jpg: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143248"/>
            <a:ext cx="2071702" cy="148500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9708" name="Picture 12" descr="http://fs01.cap.ru/www19-10/lenin/news/2019/12/04/ec885b05-85bd-4108-98fe-c5d6e57054d8/semya-zameshchayushchaya-ehto_mxwjpls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286388"/>
            <a:ext cx="2072653" cy="13817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9710" name="Picture 14" descr="https://avatars.mds.yandex.net/get-zen_doc/1852570/pub_5da811f46d29c100af98c8cc_5da812d29c944600aef91aed/scale_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214290"/>
            <a:ext cx="2143140" cy="140670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9712" name="Picture 16" descr="http://i.mycdn.me/i?r=AzEPZsRbOZEKgBhR0XGMT1RkRDxh_54rbZo7JQHZpODNu6aKTM5SRkZCeTgDn6uOyic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5676" y="2571744"/>
            <a:ext cx="2138324" cy="14868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9714" name="Picture 18" descr="https://im0-tub-ru.yandex.net/i?id=225ab9f78523731cabaf12434b7c57bb&amp;n=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72298" y="5000636"/>
            <a:ext cx="2071702" cy="142059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143108" y="1653528"/>
          <a:ext cx="5000660" cy="5152106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3984900"/>
                <a:gridCol w="1015760"/>
              </a:tblGrid>
              <a:tr h="989654">
                <a:tc>
                  <a:txBody>
                    <a:bodyPr/>
                    <a:lstStyle/>
                    <a:p>
                      <a:r>
                        <a:rPr lang="ru-RU" sz="1000" i="1" dirty="0" smtClean="0"/>
                        <a:t>Предоставление денежных выплат, пособий и компенсаций отдельным категориям граждан в соответствии с региональным законодательством </a:t>
                      </a:r>
                      <a:r>
                        <a:rPr lang="ru-RU" sz="1000" b="0" i="1" dirty="0" smtClean="0"/>
                        <a:t>(ЕДВ</a:t>
                      </a:r>
                      <a:r>
                        <a:rPr lang="ru-RU" sz="1000" b="0" i="1" baseline="0" dirty="0" smtClean="0"/>
                        <a:t> ветеранам труда и труженикам тыла, реабилитированным лицам, иным льготным категориям граждан, средства на социальную поддержку детей-сирот и детей, оставшихся без попечения родителей)</a:t>
                      </a:r>
                      <a:endParaRPr lang="ru-RU" sz="1000" b="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rgbClr val="FF0000"/>
                          </a:solidFill>
                        </a:rPr>
                        <a:t>56,6</a:t>
                      </a:r>
                      <a:r>
                        <a:rPr lang="ru-RU" sz="1000" baseline="0" dirty="0" smtClean="0">
                          <a:solidFill>
                            <a:srgbClr val="FF0000"/>
                          </a:solidFill>
                        </a:rPr>
                        <a:t> млн.руб</a:t>
                      </a:r>
                      <a:r>
                        <a:rPr lang="ru-RU" sz="1000" baseline="0" dirty="0" smtClean="0"/>
                        <a:t>.</a:t>
                      </a:r>
                      <a:endParaRPr lang="ru-RU" sz="1000" dirty="0"/>
                    </a:p>
                  </a:txBody>
                  <a:tcPr/>
                </a:tc>
              </a:tr>
              <a:tr h="412442">
                <a:tc>
                  <a:txBody>
                    <a:bodyPr/>
                    <a:lstStyle/>
                    <a:p>
                      <a:r>
                        <a:rPr lang="ru-RU" sz="1000" b="1" i="1" dirty="0" smtClean="0"/>
                        <a:t>Предоставление мер социальной поддержки по предоставлению субсидии на оплату жилого помещения и коммунальных услуг</a:t>
                      </a:r>
                      <a:endParaRPr lang="ru-RU" sz="1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rgbClr val="FF0000"/>
                          </a:solidFill>
                        </a:rPr>
                        <a:t>6,3</a:t>
                      </a:r>
                      <a:r>
                        <a:rPr lang="ru-RU" sz="10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ru-RU" sz="1000" b="1" dirty="0" smtClean="0">
                          <a:solidFill>
                            <a:srgbClr val="FF0000"/>
                          </a:solidFill>
                        </a:rPr>
                        <a:t>млн.руб.</a:t>
                      </a:r>
                      <a:endParaRPr lang="ru-RU" sz="1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14314">
                <a:tc>
                  <a:txBody>
                    <a:bodyPr/>
                    <a:lstStyle/>
                    <a:p>
                      <a:r>
                        <a:rPr lang="ru-RU" sz="1000" b="1" i="1" dirty="0" smtClean="0"/>
                        <a:t>Обеспечение социальных выплат семьям с детьми</a:t>
                      </a:r>
                      <a:endParaRPr lang="ru-RU" sz="1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rgbClr val="FF0000"/>
                          </a:solidFill>
                        </a:rPr>
                        <a:t>82,1 млн.руб.</a:t>
                      </a:r>
                      <a:endParaRPr lang="ru-RU" sz="1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086">
                <a:tc>
                  <a:txBody>
                    <a:bodyPr/>
                    <a:lstStyle/>
                    <a:p>
                      <a:r>
                        <a:rPr lang="ru-RU" sz="1000" b="1" i="1" dirty="0" smtClean="0"/>
                        <a:t>Осуществление государственных</a:t>
                      </a:r>
                      <a:r>
                        <a:rPr lang="ru-RU" sz="1000" b="1" i="1" baseline="0" dirty="0" smtClean="0"/>
                        <a:t> полномочий по организации социального обслуживания</a:t>
                      </a:r>
                      <a:endParaRPr lang="ru-RU" sz="1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rgbClr val="FF0000"/>
                          </a:solidFill>
                        </a:rPr>
                        <a:t>15,0 млн.руб.</a:t>
                      </a:r>
                      <a:endParaRPr lang="ru-RU" sz="1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60052">
                <a:tc>
                  <a:txBody>
                    <a:bodyPr/>
                    <a:lstStyle/>
                    <a:p>
                      <a:r>
                        <a:rPr lang="ru-RU" sz="1000" b="1" i="1" dirty="0" smtClean="0"/>
                        <a:t>Ежегодная денежная выплата лицам, награжденным нагрудным знаком «Почетный донор России», «Почетный донор СССР»</a:t>
                      </a:r>
                      <a:endParaRPr lang="ru-RU" sz="1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rgbClr val="FF0000"/>
                          </a:solidFill>
                        </a:rPr>
                        <a:t>1,1 млн.руб.</a:t>
                      </a:r>
                      <a:endParaRPr lang="ru-RU" sz="1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21966">
                <a:tc>
                  <a:txBody>
                    <a:bodyPr/>
                    <a:lstStyle/>
                    <a:p>
                      <a:r>
                        <a:rPr lang="ru-RU" sz="1000" b="1" i="1" dirty="0" smtClean="0"/>
                        <a:t>Оплата жилищно-коммунальных услуг отдельным категориям граждан</a:t>
                      </a:r>
                      <a:endParaRPr lang="ru-RU" sz="1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rgbClr val="FF0000"/>
                          </a:solidFill>
                        </a:rPr>
                        <a:t>12,8 млн.руб.</a:t>
                      </a:r>
                    </a:p>
                    <a:p>
                      <a:endParaRPr lang="ru-RU" sz="1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541978">
                <a:tc>
                  <a:txBody>
                    <a:bodyPr/>
                    <a:lstStyle/>
                    <a:p>
                      <a:r>
                        <a:rPr lang="ru-RU" sz="1000" b="1" i="1" dirty="0" smtClean="0"/>
                        <a:t>Ежемесячная денежная выплата при рождении третьего ребенка или последующих детей до достижения</a:t>
                      </a:r>
                      <a:r>
                        <a:rPr lang="ru-RU" sz="1000" b="1" i="1" baseline="0" dirty="0" smtClean="0"/>
                        <a:t> ребенком возраста трех лет</a:t>
                      </a:r>
                      <a:endParaRPr lang="ru-RU" sz="1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rgbClr val="FF0000"/>
                          </a:solidFill>
                        </a:rPr>
                        <a:t>17,3 млн.руб.</a:t>
                      </a:r>
                      <a:endParaRPr lang="ru-RU" sz="1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3376">
                <a:tc>
                  <a:txBody>
                    <a:bodyPr/>
                    <a:lstStyle/>
                    <a:p>
                      <a:r>
                        <a:rPr lang="ru-RU" sz="1000" b="1" i="1" dirty="0" smtClean="0"/>
                        <a:t>Ежемесячная выплата в связи с рождением (усыновлением) первого ребенка</a:t>
                      </a:r>
                      <a:endParaRPr lang="ru-RU" sz="1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rgbClr val="FF0000"/>
                          </a:solidFill>
                        </a:rPr>
                        <a:t>14,4 млн.руб.</a:t>
                      </a:r>
                      <a:endParaRPr lang="ru-RU" sz="1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77218">
                <a:tc>
                  <a:txBody>
                    <a:bodyPr/>
                    <a:lstStyle/>
                    <a:p>
                      <a:r>
                        <a:rPr lang="ru-RU" sz="1000" b="1" i="1" dirty="0" smtClean="0"/>
                        <a:t>Оказание государственной социальной помощи на основании социального контракта отдельным</a:t>
                      </a:r>
                      <a:r>
                        <a:rPr lang="ru-RU" sz="1000" b="1" i="1" baseline="0" dirty="0" smtClean="0"/>
                        <a:t> </a:t>
                      </a:r>
                      <a:r>
                        <a:rPr lang="ru-RU" sz="1000" b="1" i="1" dirty="0" smtClean="0"/>
                        <a:t>категориям граждан</a:t>
                      </a:r>
                      <a:endParaRPr lang="ru-RU" sz="1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rgbClr val="FF0000"/>
                          </a:solidFill>
                        </a:rPr>
                        <a:t>3,7 млн. руб.</a:t>
                      </a:r>
                      <a:endParaRPr lang="ru-RU" sz="1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89512">
                <a:tc>
                  <a:txBody>
                    <a:bodyPr/>
                    <a:lstStyle/>
                    <a:p>
                      <a:r>
                        <a:rPr lang="ru-RU" sz="1000" b="1" i="1" dirty="0" smtClean="0"/>
                        <a:t>Другие выплаты мер социальной поддержки граждан (</a:t>
                      </a:r>
                      <a:r>
                        <a:rPr lang="ru-RU" sz="1000" b="0" i="1" dirty="0" smtClean="0"/>
                        <a:t>выплата государственной социальной помощи, выплата единовременного пособия беременной жене военнослужащего и ежемесячного</a:t>
                      </a:r>
                      <a:r>
                        <a:rPr lang="ru-RU" sz="1000" b="0" i="1" baseline="0" dirty="0" smtClean="0"/>
                        <a:t> пособия на ребенка военнослужащего, взносы на капитальный ремонт)</a:t>
                      </a:r>
                      <a:endParaRPr lang="ru-RU" sz="10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rgbClr val="FF0000"/>
                          </a:solidFill>
                        </a:rPr>
                        <a:t>2,7 млн.руб.</a:t>
                      </a:r>
                      <a:endParaRPr lang="ru-RU" sz="1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143768" y="4214818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7030A0"/>
                </a:solidFill>
              </a:rPr>
              <a:t>67 видов </a:t>
            </a:r>
          </a:p>
          <a:p>
            <a:pPr algn="ctr"/>
            <a:r>
              <a:rPr lang="ru-RU" sz="1400" b="1" i="1" dirty="0" smtClean="0">
                <a:solidFill>
                  <a:srgbClr val="7030A0"/>
                </a:solidFill>
              </a:rPr>
              <a:t>пособий и льгот</a:t>
            </a:r>
            <a:endParaRPr lang="ru-RU" sz="1400" b="1" i="1" dirty="0">
              <a:solidFill>
                <a:srgbClr val="7030A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72330" y="1857364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7030A0"/>
                </a:solidFill>
              </a:rPr>
              <a:t>2655 получателей пособий на детей</a:t>
            </a:r>
            <a:endParaRPr lang="ru-RU" sz="1400" b="1" i="1" dirty="0">
              <a:solidFill>
                <a:srgbClr val="7030A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1714488"/>
            <a:ext cx="228598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7030A0"/>
                </a:solidFill>
              </a:rPr>
              <a:t>1625 </a:t>
            </a:r>
            <a:r>
              <a:rPr lang="ru-RU" sz="1200" b="1" i="1" dirty="0" smtClean="0">
                <a:solidFill>
                  <a:srgbClr val="7030A0"/>
                </a:solidFill>
              </a:rPr>
              <a:t>пенсионеров, получающих пособия  в качестве ветеранов труда, тружеников тыла и т.д.</a:t>
            </a:r>
            <a:endParaRPr lang="ru-RU" sz="1200" b="1" i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4214818"/>
            <a:ext cx="21431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4286256"/>
            <a:ext cx="44291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u="sng" dirty="0" smtClean="0">
                <a:solidFill>
                  <a:srgbClr val="7030A0"/>
                </a:solidFill>
              </a:rPr>
              <a:t>Муниципальная программа </a:t>
            </a:r>
          </a:p>
          <a:p>
            <a:pPr algn="ctr"/>
            <a:r>
              <a:rPr lang="ru-RU" sz="1400" b="1" i="1" dirty="0" smtClean="0">
                <a:solidFill>
                  <a:srgbClr val="7030A0"/>
                </a:solidFill>
              </a:rPr>
              <a:t>«Временная занятость несовершеннолетних граждан в свободное от учебы время (занятий)» - 0,4 млн.руб.</a:t>
            </a:r>
            <a:endParaRPr lang="ru-RU" sz="1400" b="1" i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28926" y="2786058"/>
            <a:ext cx="32861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u="sng" dirty="0" smtClean="0">
                <a:solidFill>
                  <a:srgbClr val="7030A0"/>
                </a:solidFill>
              </a:rPr>
              <a:t>Муниципальная программа </a:t>
            </a:r>
            <a:r>
              <a:rPr lang="ru-RU" sz="1600" b="1" i="1" dirty="0" smtClean="0">
                <a:solidFill>
                  <a:srgbClr val="7030A0"/>
                </a:solidFill>
              </a:rPr>
              <a:t>«Развитие молодежной политики на территории МР «Сухиничский район» - 0,5 млн.руб.</a:t>
            </a:r>
            <a:endParaRPr lang="ru-RU" sz="1600" b="1" i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572008"/>
            <a:ext cx="44291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i="1" u="sng" dirty="0" smtClean="0">
                <a:solidFill>
                  <a:srgbClr val="7030A0"/>
                </a:solidFill>
              </a:rPr>
              <a:t>Муниципальная программа </a:t>
            </a:r>
          </a:p>
          <a:p>
            <a:pPr algn="ctr">
              <a:defRPr/>
            </a:pPr>
            <a:r>
              <a:rPr lang="ru-RU" sz="1400" b="1" i="1" dirty="0" smtClean="0">
                <a:solidFill>
                  <a:srgbClr val="7030A0"/>
                </a:solidFill>
              </a:rPr>
              <a:t>«Развитие внутреннего и въездного туризма на территории МР «Сухиничский район» - 0,05 млн.руб.</a:t>
            </a:r>
            <a:endParaRPr lang="ru-RU" sz="1400" b="1" i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214290"/>
            <a:ext cx="32861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u="sng" dirty="0" smtClean="0">
                <a:solidFill>
                  <a:srgbClr val="7030A0"/>
                </a:solidFill>
              </a:rPr>
              <a:t>Муниципальная программа</a:t>
            </a:r>
            <a:r>
              <a:rPr lang="ru-RU" sz="1600" i="1" u="sng" dirty="0" smtClean="0">
                <a:solidFill>
                  <a:srgbClr val="7030A0"/>
                </a:solidFill>
              </a:rPr>
              <a:t> </a:t>
            </a:r>
            <a:r>
              <a:rPr lang="ru-RU" sz="1600" b="1" i="1" dirty="0" smtClean="0">
                <a:solidFill>
                  <a:srgbClr val="7030A0"/>
                </a:solidFill>
              </a:rPr>
              <a:t>«Развитие физической культуры и спорта на территории МР «Сухиничский район» - 3,9 млн.руб.</a:t>
            </a:r>
            <a:endParaRPr lang="ru-RU" sz="1600" b="1" i="1" dirty="0">
              <a:solidFill>
                <a:srgbClr val="7030A0"/>
              </a:solidFill>
            </a:endParaRPr>
          </a:p>
        </p:txBody>
      </p:sp>
      <p:pic>
        <p:nvPicPr>
          <p:cNvPr id="66562" name="Picture 2" descr="Какое лето?  –  Трудовое!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5143512"/>
            <a:ext cx="2381250" cy="1581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143372" y="5715016"/>
            <a:ext cx="16430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i="1" dirty="0" smtClean="0">
                <a:solidFill>
                  <a:srgbClr val="7030A0"/>
                </a:solidFill>
              </a:rPr>
              <a:t>Сухиничские школьники предпочли беззаботному летнему отдыху честный заработок. </a:t>
            </a:r>
            <a:endParaRPr lang="ru-RU" sz="1200" i="1" dirty="0">
              <a:solidFill>
                <a:srgbClr val="7030A0"/>
              </a:solidFill>
            </a:endParaRPr>
          </a:p>
        </p:txBody>
      </p:sp>
      <p:pic>
        <p:nvPicPr>
          <p:cNvPr id="66568" name="Picture 8" descr="https://cloud.prezentacii.org/18/11/101386/images/screen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214950"/>
            <a:ext cx="2479665" cy="1643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0" y="1714488"/>
            <a:ext cx="50006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i="1" dirty="0" smtClean="0">
                <a:solidFill>
                  <a:srgbClr val="7030A0"/>
                </a:solidFill>
              </a:rPr>
              <a:t>Физкультурно-оздоровительный комплекс открытого типа круглогодичного функционирования, отныне расположенный в микрорайоне Сухиничи Главные около Городского дома культуры и средней школы № 4, построен в рамках федерального проекта «Спорт – норма жизни» национального проекта «Демография». Он состоит из спортивного ядра и универсальной игровой площадки и рассчитан на посетителей разных возрастных групп. </a:t>
            </a:r>
            <a:endParaRPr lang="ru-RU" sz="1000" b="1" i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43504" y="1785926"/>
            <a:ext cx="4000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i="1" dirty="0" smtClean="0">
                <a:solidFill>
                  <a:srgbClr val="7030A0"/>
                </a:solidFill>
              </a:rPr>
              <a:t>Золото 26-ых областных сельских летних спортивных игр 2021 года вновь приехало в Сухиничи</a:t>
            </a:r>
            <a:endParaRPr lang="ru-RU" sz="1200" b="1" i="1" dirty="0">
              <a:solidFill>
                <a:srgbClr val="7030A0"/>
              </a:solidFill>
            </a:endParaRPr>
          </a:p>
        </p:txBody>
      </p:sp>
      <p:sp>
        <p:nvSpPr>
          <p:cNvPr id="14342" name="AutoShape 6" descr="https://sun9-63.userapi.com/impg/6P9jTYXBxn0QFH-h_FxaH1ejf_JUbVnW-0zFaQ/OGJPkQbqPSY.jpg?size=2560x1707&amp;quality=96&amp;sign=061657c983c0ac2c09b52c373331b1c9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https://sun9-80.userapi.com/s/v1/ig2/XSaT5NGjhpOcZzEwq0arjhLrUCX83zZV_cwESGTZgf9pYNKqaZGaYuuimANB9fejyokt3TDrQttC8DrzBPnEO0NC.jpg?size=1600x901&amp;quality=96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0"/>
            <a:ext cx="2999188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https://sun9-1.userapi.com/s/v1/if2/m2OwaO0WLJ5RDUoweVu_UPdMj3_Mn4-g41h1xqWzJ6tLHrEbT0Uftc7tNjXGJJu2BnTypftZPFS7gr9rMZ916zLg.jpg?size=2560x1707&amp;quality=96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33761" y="2357430"/>
            <a:ext cx="2892675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8" descr="http://orgsmi.ru/photos/news/84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2786058"/>
            <a:ext cx="3022278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https://sun9-6.userapi.com/s/v1/ig2/NLGJD1V6JhIY__pEKO1NkOKjgwpe7Uh49R3d8C7FYuIuPoEo5t8IeyEZd51X9PsBguo2pP4WhC1uLfEsMSyjuLdy.jpg?size=717x713&amp;quality=96&amp;type=alb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2857488" cy="1790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214290"/>
            <a:ext cx="60722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i="1" u="sng" dirty="0" smtClean="0">
                <a:solidFill>
                  <a:srgbClr val="7030A0"/>
                </a:solidFill>
              </a:rPr>
              <a:t>Муниципальная программа</a:t>
            </a:r>
            <a:r>
              <a:rPr lang="ru-RU" sz="1600" b="1" i="1" dirty="0" smtClean="0">
                <a:solidFill>
                  <a:srgbClr val="7030A0"/>
                </a:solidFill>
              </a:rPr>
              <a:t> «Обеспечение жильем молодых семей в МР «Сухиничский район» - 0,8 млн. руб.</a:t>
            </a:r>
            <a:endParaRPr lang="ru-RU" sz="1600" b="1" i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6050" y="1571612"/>
            <a:ext cx="58579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u="sng" dirty="0" smtClean="0">
                <a:solidFill>
                  <a:srgbClr val="7030A0"/>
                </a:solidFill>
              </a:rPr>
              <a:t>Муниципальная программа </a:t>
            </a:r>
            <a:r>
              <a:rPr lang="ru-RU" sz="1600" b="1" i="1" dirty="0" smtClean="0">
                <a:solidFill>
                  <a:srgbClr val="7030A0"/>
                </a:solidFill>
              </a:rPr>
              <a:t>«Капитальный ремонт </a:t>
            </a:r>
          </a:p>
          <a:p>
            <a:r>
              <a:rPr lang="ru-RU" sz="1600" b="1" i="1" dirty="0" smtClean="0">
                <a:solidFill>
                  <a:srgbClr val="7030A0"/>
                </a:solidFill>
              </a:rPr>
              <a:t>жилищного фонда и обеспечение функционирования коммунальных объектов МР «Сухиничский район» - 4,8 млн. руб.</a:t>
            </a:r>
            <a:endParaRPr lang="ru-RU" sz="1600" b="1" i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2928934"/>
            <a:ext cx="62865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i="1" u="sng" dirty="0" smtClean="0">
                <a:solidFill>
                  <a:srgbClr val="7030A0"/>
                </a:solidFill>
              </a:rPr>
              <a:t>Муниципальная программа </a:t>
            </a:r>
            <a:r>
              <a:rPr lang="ru-RU" sz="1600" b="1" i="1" dirty="0" smtClean="0">
                <a:solidFill>
                  <a:srgbClr val="7030A0"/>
                </a:solidFill>
              </a:rPr>
              <a:t>«Поддержка и развитие транспортного обслуживания населения Сухиничского района» - 3,9 млн.руб.</a:t>
            </a:r>
            <a:endParaRPr lang="ru-RU" sz="1600" b="1" i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3929066"/>
            <a:ext cx="51435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i="1" u="sng" dirty="0" smtClean="0">
                <a:solidFill>
                  <a:srgbClr val="7030A0"/>
                </a:solidFill>
              </a:rPr>
              <a:t>Муниципальная программа </a:t>
            </a:r>
          </a:p>
          <a:p>
            <a:pPr algn="just"/>
            <a:r>
              <a:rPr lang="ru-RU" sz="1600" b="1" i="1" dirty="0" smtClean="0">
                <a:solidFill>
                  <a:srgbClr val="7030A0"/>
                </a:solidFill>
              </a:rPr>
              <a:t>«Организация мероприятий для выполнения показателей «дорожной» карты «Выдача разрешений на строительство и территориальное планирование в МР «Сухиничский район»  – 5,6 млн.руб.</a:t>
            </a:r>
            <a:endParaRPr lang="ru-RU" sz="1600" b="1" i="1" dirty="0">
              <a:solidFill>
                <a:srgbClr val="7030A0"/>
              </a:solidFill>
            </a:endParaRPr>
          </a:p>
        </p:txBody>
      </p:sp>
      <p:pic>
        <p:nvPicPr>
          <p:cNvPr id="1032" name="Picture 8" descr="http://old.admoblkaluga.ru/New/Stroit/Architecture_New/ShemRayonPlan/19/original/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929066"/>
            <a:ext cx="2170111" cy="150019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14282" y="5786454"/>
            <a:ext cx="52149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i="1" u="sng" dirty="0" smtClean="0">
                <a:solidFill>
                  <a:srgbClr val="7030A0"/>
                </a:solidFill>
              </a:rPr>
              <a:t>Муниципальная программа </a:t>
            </a:r>
            <a:r>
              <a:rPr lang="ru-RU" sz="1600" b="1" i="1" dirty="0" smtClean="0">
                <a:solidFill>
                  <a:srgbClr val="7030A0"/>
                </a:solidFill>
              </a:rPr>
              <a:t>«Поддержка малого и среднего предпринимательства в муниципальном районе «Сухиничский район» - 0,5 млн.руб.</a:t>
            </a:r>
            <a:endParaRPr lang="ru-RU" sz="1600" b="1" i="1" dirty="0">
              <a:solidFill>
                <a:srgbClr val="7030A0"/>
              </a:solidFill>
            </a:endParaRPr>
          </a:p>
        </p:txBody>
      </p:sp>
      <p:sp>
        <p:nvSpPr>
          <p:cNvPr id="13322" name="AutoShape 10" descr="http://orgsmi.ru/photos/ypreview.php?id=1444&amp;type=news_photos&amp;y=1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24" name="Picture 12" descr="http://orgsmi.ru/photos/ypreview.php?id=1444&amp;type=news_photos&amp;y=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5214950"/>
            <a:ext cx="2500330" cy="1524017"/>
          </a:xfrm>
          <a:prstGeom prst="rect">
            <a:avLst/>
          </a:prstGeom>
          <a:noFill/>
        </p:spPr>
      </p:pic>
      <p:pic>
        <p:nvPicPr>
          <p:cNvPr id="7" name="Picture 2" descr="На автобусе из точки А в точку Б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2428858"/>
            <a:ext cx="2500330" cy="1785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4" descr="https://cs12.pikabu.ru/post_img/2020/03/28/3/og_og_15853662822997262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0"/>
            <a:ext cx="2714612" cy="1674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https://sun9-42.userapi.com/s/v1/ig2/FuVwUK8KZivPv7zHAkH-V1cPj8LWfx5JIVtk19CPPE55Ynx-sk8o9XvEXIrHYZT3Aw86jUf1E5VNdyXsWnPMpUjU.jpg?size=833x625&amp;quality=96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857232"/>
            <a:ext cx="2857488" cy="2143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71802" y="5072074"/>
            <a:ext cx="27860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7030A0"/>
                </a:solidFill>
              </a:rPr>
              <a:t>Муниципальная программа </a:t>
            </a:r>
          </a:p>
          <a:p>
            <a:pPr algn="ctr"/>
            <a:r>
              <a:rPr lang="ru-RU" sz="1600" i="1" dirty="0" smtClean="0">
                <a:solidFill>
                  <a:srgbClr val="7030A0"/>
                </a:solidFill>
              </a:rPr>
              <a:t>«Чистая вода в Сухиничском районе» - 1,9 млн. руб.;</a:t>
            </a:r>
          </a:p>
          <a:p>
            <a:pPr algn="ctr"/>
            <a:r>
              <a:rPr lang="ru-RU" sz="1600" i="1" dirty="0" smtClean="0">
                <a:solidFill>
                  <a:srgbClr val="7030A0"/>
                </a:solidFill>
              </a:rPr>
              <a:t> ремонт водопроводных сетей, строительство колодцев</a:t>
            </a:r>
            <a:endParaRPr lang="ru-RU" sz="1600" i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85728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u="sng" dirty="0" smtClean="0">
                <a:solidFill>
                  <a:srgbClr val="7030A0"/>
                </a:solidFill>
              </a:rPr>
              <a:t>Муниципальная программа</a:t>
            </a:r>
          </a:p>
          <a:p>
            <a:pPr algn="ctr"/>
            <a:r>
              <a:rPr lang="ru-RU" sz="1600" b="1" i="1" dirty="0" smtClean="0">
                <a:solidFill>
                  <a:srgbClr val="7030A0"/>
                </a:solidFill>
              </a:rPr>
              <a:t> «Программа энергосбережения</a:t>
            </a:r>
          </a:p>
          <a:p>
            <a:pPr algn="ctr"/>
            <a:r>
              <a:rPr lang="ru-RU" sz="1600" b="1" i="1" dirty="0" smtClean="0">
                <a:solidFill>
                  <a:srgbClr val="7030A0"/>
                </a:solidFill>
              </a:rPr>
              <a:t>и повышения энергетической</a:t>
            </a:r>
          </a:p>
          <a:p>
            <a:pPr algn="ctr"/>
            <a:r>
              <a:rPr lang="ru-RU" sz="1600" b="1" i="1" dirty="0" smtClean="0">
                <a:solidFill>
                  <a:srgbClr val="7030A0"/>
                </a:solidFill>
              </a:rPr>
              <a:t> эффективности в Сухиничском </a:t>
            </a:r>
          </a:p>
          <a:p>
            <a:pPr algn="ctr"/>
            <a:r>
              <a:rPr lang="ru-RU" sz="1600" b="1" i="1" dirty="0" smtClean="0">
                <a:solidFill>
                  <a:srgbClr val="7030A0"/>
                </a:solidFill>
              </a:rPr>
              <a:t>районе» - 15,8 млн.руб.; </a:t>
            </a:r>
          </a:p>
          <a:p>
            <a:pPr algn="ctr"/>
            <a:endParaRPr lang="ru-RU" sz="1600" i="1" dirty="0" smtClean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2643182"/>
            <a:ext cx="30003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7030A0"/>
                </a:solidFill>
              </a:rPr>
              <a:t>Муниципальная программа </a:t>
            </a:r>
            <a:r>
              <a:rPr lang="ru-RU" sz="1600" i="1" dirty="0" smtClean="0">
                <a:solidFill>
                  <a:srgbClr val="7030A0"/>
                </a:solidFill>
              </a:rPr>
              <a:t>«Развертывание системы обеспечения вызова экстренных оперативных служб по единому номеру «112» в Сухиничском районе Калужской области – 3,3 млн.руб.</a:t>
            </a:r>
            <a:endParaRPr lang="ru-RU" sz="1600" b="1" i="1" dirty="0">
              <a:solidFill>
                <a:srgbClr val="7030A0"/>
              </a:solidFill>
            </a:endParaRPr>
          </a:p>
        </p:txBody>
      </p:sp>
      <p:pic>
        <p:nvPicPr>
          <p:cNvPr id="63494" name="Picture 6" descr="https://mayak-74.ru/img/news_img/48b77e239ad98c66092f32be8b7c268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4572008"/>
            <a:ext cx="2758214" cy="1785950"/>
          </a:xfrm>
          <a:prstGeom prst="rect">
            <a:avLst/>
          </a:prstGeom>
          <a:noFill/>
        </p:spPr>
      </p:pic>
      <p:pic>
        <p:nvPicPr>
          <p:cNvPr id="63498" name="Picture 10" descr="https://stroy13.ru/image/catalog/kategorii-foto/pogarn_sig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357694"/>
            <a:ext cx="2643206" cy="175366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14282" y="2928934"/>
            <a:ext cx="27860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7030A0"/>
                </a:solidFill>
              </a:rPr>
              <a:t>Муниципальная программа </a:t>
            </a:r>
            <a:r>
              <a:rPr lang="ru-RU" sz="1600" i="1" dirty="0" smtClean="0">
                <a:solidFill>
                  <a:srgbClr val="7030A0"/>
                </a:solidFill>
              </a:rPr>
              <a:t>«Укрепление пожарной безопасности Сухиничского района» - 0,4 млн.руб.</a:t>
            </a:r>
            <a:endParaRPr lang="ru-RU" sz="1600" i="1" dirty="0">
              <a:solidFill>
                <a:srgbClr val="7030A0"/>
              </a:solidFill>
            </a:endParaRPr>
          </a:p>
        </p:txBody>
      </p:sp>
      <p:pic>
        <p:nvPicPr>
          <p:cNvPr id="63500" name="Picture 12" descr="https://sun9-44.userapi.com/c856128/v856128907/24e99/ACl1V_uVfA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290"/>
            <a:ext cx="2782800" cy="1855562"/>
          </a:xfrm>
          <a:prstGeom prst="rect">
            <a:avLst/>
          </a:prstGeom>
          <a:noFill/>
        </p:spPr>
      </p:pic>
      <p:pic>
        <p:nvPicPr>
          <p:cNvPr id="12290" name="Picture 2" descr="В Сухиничах выполнили прокладку водопровод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2571744"/>
            <a:ext cx="2593586" cy="172214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286116" y="4500570"/>
            <a:ext cx="235745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i="1" dirty="0" smtClean="0">
                <a:solidFill>
                  <a:srgbClr val="7030A0"/>
                </a:solidFill>
              </a:rPr>
              <a:t>Проложено 167 погонных метров нового трубопровода по улице Ленина в микрорайоне Угольные. </a:t>
            </a:r>
            <a:endParaRPr lang="ru-RU" sz="1000" b="1" i="1" dirty="0"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596" y="1571612"/>
            <a:ext cx="828680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b="1" i="1" dirty="0" smtClean="0">
                <a:solidFill>
                  <a:srgbClr val="7030A0"/>
                </a:solidFill>
              </a:rPr>
              <a:t>                                                                                      Выполнены замена и капитальный </a:t>
            </a:r>
          </a:p>
          <a:p>
            <a:pPr algn="just"/>
            <a:r>
              <a:rPr lang="ru-RU" sz="1100" b="1" i="1" dirty="0" smtClean="0">
                <a:solidFill>
                  <a:srgbClr val="7030A0"/>
                </a:solidFill>
              </a:rPr>
              <a:t> </a:t>
            </a:r>
            <a:r>
              <a:rPr lang="ru-RU" sz="1100" b="1" i="1" dirty="0" smtClean="0">
                <a:solidFill>
                  <a:srgbClr val="7030A0"/>
                </a:solidFill>
              </a:rPr>
              <a:t>                                                                                  ремонт тепловых сетей в г.Сухиничи,</a:t>
            </a:r>
          </a:p>
          <a:p>
            <a:pPr algn="just"/>
            <a:r>
              <a:rPr lang="ru-RU" sz="1100" b="1" i="1" dirty="0" smtClean="0">
                <a:solidFill>
                  <a:srgbClr val="7030A0"/>
                </a:solidFill>
              </a:rPr>
              <a:t> </a:t>
            </a:r>
            <a:r>
              <a:rPr lang="ru-RU" sz="1100" b="1" i="1" dirty="0" smtClean="0">
                <a:solidFill>
                  <a:srgbClr val="7030A0"/>
                </a:solidFill>
              </a:rPr>
              <a:t>                                                                                 п. Середейский, с.Брынь, осуществлено </a:t>
            </a:r>
          </a:p>
          <a:p>
            <a:pPr algn="just"/>
            <a:r>
              <a:rPr lang="ru-RU" sz="1100" b="1" i="1" dirty="0" smtClean="0">
                <a:solidFill>
                  <a:srgbClr val="7030A0"/>
                </a:solidFill>
              </a:rPr>
              <a:t>техническое перевооружение оборудования котельной «Школы №2», замена котлов котельной «Брынь», перекладка теплотрассы котельной «Школы №4» </a:t>
            </a:r>
            <a:endParaRPr lang="ru-RU" sz="1100" b="1" i="1" dirty="0">
              <a:solidFill>
                <a:srgbClr val="7030A0"/>
              </a:solidFill>
            </a:endParaRPr>
          </a:p>
        </p:txBody>
      </p:sp>
      <p:pic>
        <p:nvPicPr>
          <p:cNvPr id="6" name="Picture 2" descr="http://orgsmi.ru/photos/news/886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142852"/>
            <a:ext cx="2787824" cy="1857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www.info-suhinichi.ru/images/stories/sp/at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00B0F0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</p:pic>
      <p:sp>
        <p:nvSpPr>
          <p:cNvPr id="10" name="TextBox 9"/>
          <p:cNvSpPr txBox="1"/>
          <p:nvPr/>
        </p:nvSpPr>
        <p:spPr>
          <a:xfrm>
            <a:off x="214282" y="0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26B618A5-6179-4334-83E2-81AD55E37DEB}" type="slidenum">
              <a:rPr lang="ru-RU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pPr/>
              <a:t>2</a:t>
            </a:fld>
            <a:endParaRPr lang="ru-RU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357422" y="142852"/>
            <a:ext cx="41434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u="sng" dirty="0" smtClean="0">
                <a:solidFill>
                  <a:srgbClr val="7030A0"/>
                </a:solidFill>
              </a:rPr>
              <a:t>Муниципальная программа </a:t>
            </a:r>
            <a:r>
              <a:rPr lang="ru-RU" sz="1600" b="1" i="1" dirty="0" smtClean="0">
                <a:solidFill>
                  <a:srgbClr val="7030A0"/>
                </a:solidFill>
              </a:rPr>
              <a:t>«Совершенствование и развитие сети автомобильных дорог в Сухиничском районе» - 53,5 млн.руб.</a:t>
            </a:r>
            <a:endParaRPr lang="ru-RU" sz="1600" b="1" i="1" dirty="0"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00364" y="6000768"/>
            <a:ext cx="3429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i="1" dirty="0" smtClean="0">
                <a:solidFill>
                  <a:srgbClr val="7030A0"/>
                </a:solidFill>
              </a:rPr>
              <a:t>Содержание автомобильных дорог  общего пользования местного значения </a:t>
            </a:r>
            <a:endParaRPr lang="ru-RU" sz="1200" i="1" dirty="0">
              <a:solidFill>
                <a:srgbClr val="7030A0"/>
              </a:solidFill>
            </a:endParaRPr>
          </a:p>
        </p:txBody>
      </p:sp>
      <p:pic>
        <p:nvPicPr>
          <p:cNvPr id="64522" name="Picture 10" descr="https://city-yaroslavl.ru/upload/iblock/c7a/IMG_9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786058"/>
            <a:ext cx="2357454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214282" y="4357694"/>
            <a:ext cx="22643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 smtClean="0">
                <a:solidFill>
                  <a:srgbClr val="7030A0"/>
                </a:solidFill>
              </a:rPr>
              <a:t>Нанесение дорожной разметки</a:t>
            </a:r>
            <a:endParaRPr lang="ru-RU" sz="1200" i="1" dirty="0">
              <a:solidFill>
                <a:srgbClr val="7030A0"/>
              </a:solidFill>
            </a:endParaRPr>
          </a:p>
        </p:txBody>
      </p:sp>
      <p:pic>
        <p:nvPicPr>
          <p:cNvPr id="64524" name="Picture 12" descr="https://pbs.twimg.com/media/DmaUqZ7W4AA0-3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3286124"/>
            <a:ext cx="192882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6715140" y="6000768"/>
            <a:ext cx="21053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 smtClean="0">
                <a:solidFill>
                  <a:srgbClr val="7030A0"/>
                </a:solidFill>
              </a:rPr>
              <a:t>Установка дорожных знаков</a:t>
            </a:r>
            <a:endParaRPr lang="ru-RU" sz="1200" i="1" dirty="0">
              <a:solidFill>
                <a:srgbClr val="7030A0"/>
              </a:solidFill>
            </a:endParaRPr>
          </a:p>
        </p:txBody>
      </p:sp>
      <p:pic>
        <p:nvPicPr>
          <p:cNvPr id="64526" name="Picture 14" descr="https://present5.com/presentation/7f1332ce5d6add27a0a40be15abd00b6/image-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643446"/>
            <a:ext cx="2500330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0" y="6429396"/>
            <a:ext cx="34922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 smtClean="0">
                <a:solidFill>
                  <a:srgbClr val="7030A0"/>
                </a:solidFill>
              </a:rPr>
              <a:t>Проведение паспортизации автомобильных дорог </a:t>
            </a:r>
            <a:endParaRPr lang="ru-RU" sz="1200" i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86116" y="3071810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solidFill>
                  <a:srgbClr val="7030A0"/>
                </a:solidFill>
              </a:rPr>
              <a:t>Ремонт проблемных участков, перечень которых был составлен на основании обращения граждан</a:t>
            </a:r>
            <a:endParaRPr lang="ru-RU" sz="1200" i="1" dirty="0">
              <a:solidFill>
                <a:srgbClr val="7030A0"/>
              </a:solidFill>
            </a:endParaRPr>
          </a:p>
        </p:txBody>
      </p:sp>
      <p:pic>
        <p:nvPicPr>
          <p:cNvPr id="11270" name="Picture 6" descr="Дороги города готовят к ремонту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1357298"/>
            <a:ext cx="2381250" cy="1724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://orgsmi.ru/photos/news/879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71414"/>
            <a:ext cx="2857488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Прямоугольник 20"/>
          <p:cNvSpPr/>
          <p:nvPr/>
        </p:nvSpPr>
        <p:spPr>
          <a:xfrm>
            <a:off x="6000760" y="1928802"/>
            <a:ext cx="31432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r>
              <a:rPr lang="ru-RU" sz="1200" b="1" i="1" dirty="0" smtClean="0">
                <a:solidFill>
                  <a:srgbClr val="7030A0"/>
                </a:solidFill>
              </a:rPr>
              <a:t>Завершились работы по ремонту дороги, ведущей от трасы М3«Украина» до центрально усадьбы сельского поселения «Село </a:t>
            </a:r>
            <a:r>
              <a:rPr lang="ru-RU" sz="1200" b="1" i="1" dirty="0" smtClean="0">
                <a:solidFill>
                  <a:srgbClr val="7030A0"/>
                </a:solidFill>
              </a:rPr>
              <a:t>Брынь</a:t>
            </a:r>
            <a:r>
              <a:rPr lang="ru-RU" sz="1200" b="1" i="1" dirty="0" smtClean="0">
                <a:solidFill>
                  <a:srgbClr val="7030A0"/>
                </a:solidFill>
              </a:rPr>
              <a:t>» </a:t>
            </a:r>
            <a:r>
              <a:rPr lang="ru-RU" sz="1200" b="1" i="1" dirty="0" smtClean="0">
                <a:solidFill>
                  <a:srgbClr val="7030A0"/>
                </a:solidFill>
              </a:rPr>
              <a:t> протяженностью 2,3 км.</a:t>
            </a:r>
            <a:endParaRPr lang="ru-RU" sz="1200" dirty="0">
              <a:solidFill>
                <a:srgbClr val="7030A0"/>
              </a:solidFill>
            </a:endParaRPr>
          </a:p>
        </p:txBody>
      </p:sp>
      <p:pic>
        <p:nvPicPr>
          <p:cNvPr id="5" name="Picture 4" descr="http://orgsmi.ru/photos/news/807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3929066"/>
            <a:ext cx="3286148" cy="2082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s://sun9-68.userapi.com/s/v1/if2/YFb1y7gS_SXxS3v_xthcFUGZLx-A2W5g1tRxEqIFxt4sz8P_zkXHZIwdOmH0JfgRjyWXiT6MS-PXi8nyG-HGZzyw.jpg?size=768x1024&amp;quality=96&amp;type=albu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142852"/>
            <a:ext cx="1875247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2000232" y="1071546"/>
            <a:ext cx="11430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                                                    </a:t>
            </a:r>
            <a:r>
              <a:rPr lang="ru-RU" sz="1100" i="1" dirty="0" smtClean="0">
                <a:solidFill>
                  <a:srgbClr val="7030A0"/>
                </a:solidFill>
              </a:rPr>
              <a:t>Скашивание   травы вокруг дорожных  знаков</a:t>
            </a:r>
            <a:r>
              <a:rPr lang="ru-RU" sz="1100" i="1" dirty="0" smtClean="0">
                <a:solidFill>
                  <a:srgbClr val="7030A0"/>
                </a:solidFill>
              </a:rPr>
              <a:t>, автопавильонов, барьерного </a:t>
            </a:r>
            <a:r>
              <a:rPr lang="ru-RU" sz="1100" i="1" dirty="0" smtClean="0">
                <a:solidFill>
                  <a:srgbClr val="7030A0"/>
                </a:solidFill>
              </a:rPr>
              <a:t>ограждения</a:t>
            </a:r>
            <a:endParaRPr lang="ru-RU" sz="11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000232" y="142852"/>
            <a:ext cx="52149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Муниципальная программа</a:t>
            </a:r>
          </a:p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 </a:t>
            </a:r>
            <a:r>
              <a:rPr lang="ru-RU" i="1" dirty="0" smtClean="0">
                <a:solidFill>
                  <a:srgbClr val="7030A0"/>
                </a:solidFill>
              </a:rPr>
              <a:t>«Охрана окружающей среды </a:t>
            </a:r>
          </a:p>
          <a:p>
            <a:pPr algn="ctr"/>
            <a:r>
              <a:rPr lang="ru-RU" i="1" dirty="0" smtClean="0">
                <a:solidFill>
                  <a:srgbClr val="7030A0"/>
                </a:solidFill>
              </a:rPr>
              <a:t>в МР «Сухиничский район» - 24,0 млн.руб.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65538" name="Picture 2" descr="https://pbs.twimg.com/media/DegiyOIXcAAG8tp.jpg: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214422"/>
            <a:ext cx="2275024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2" name="Picture 2" descr="Каждой соринке - своё мес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214422"/>
            <a:ext cx="2358314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34" name="Picture 14" descr="https://sun9-20.userapi.com/c855024/v855024205/54ab2/_3IEH2nfyV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728"/>
            <a:ext cx="2464132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4857752" y="5929330"/>
            <a:ext cx="27146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i="1" dirty="0" smtClean="0">
                <a:solidFill>
                  <a:srgbClr val="7030A0"/>
                </a:solidFill>
              </a:rPr>
              <a:t> </a:t>
            </a:r>
            <a:endParaRPr lang="ru-RU" sz="1200" dirty="0"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2" y="3071810"/>
            <a:ext cx="11430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i="1" dirty="0" smtClean="0">
                <a:solidFill>
                  <a:srgbClr val="7030A0"/>
                </a:solidFill>
              </a:rPr>
              <a:t>Вывоз ТКО</a:t>
            </a:r>
            <a:endParaRPr lang="ru-RU" sz="1200" i="1" dirty="0">
              <a:solidFill>
                <a:srgbClr val="7030A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14546" y="3071810"/>
            <a:ext cx="23753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 smtClean="0">
                <a:solidFill>
                  <a:srgbClr val="7030A0"/>
                </a:solidFill>
              </a:rPr>
              <a:t>Очистка канализационных сетей</a:t>
            </a:r>
            <a:endParaRPr lang="ru-RU" sz="1200" i="1" dirty="0">
              <a:solidFill>
                <a:srgbClr val="7030A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2500306"/>
            <a:ext cx="2212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i="1" dirty="0" smtClean="0">
                <a:solidFill>
                  <a:srgbClr val="7030A0"/>
                </a:solidFill>
              </a:rPr>
              <a:t>Установка игровых элементов</a:t>
            </a:r>
            <a:endParaRPr lang="ru-RU" sz="1200" i="1" dirty="0">
              <a:solidFill>
                <a:srgbClr val="7030A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00826" y="2500306"/>
            <a:ext cx="26431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b="1" i="1" dirty="0" smtClean="0">
                <a:solidFill>
                  <a:srgbClr val="7030A0"/>
                </a:solidFill>
              </a:rPr>
              <a:t>Софинансирование поселений в рамках регионального проекта развития общественной инфраструктуры муниципальных образований, инициированного министерством финансов Калужской области </a:t>
            </a:r>
            <a:endParaRPr lang="ru-RU" sz="1000" i="1" dirty="0" smtClean="0">
              <a:solidFill>
                <a:srgbClr val="7030A0"/>
              </a:solidFill>
            </a:endParaRPr>
          </a:p>
          <a:p>
            <a:pPr algn="just"/>
            <a:endParaRPr lang="ru-RU" sz="1000" b="1" i="1" dirty="0">
              <a:solidFill>
                <a:srgbClr val="7030A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28662" y="3500438"/>
            <a:ext cx="4429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Муниципальная программа </a:t>
            </a:r>
            <a:r>
              <a:rPr lang="ru-RU" i="1" dirty="0" smtClean="0">
                <a:solidFill>
                  <a:srgbClr val="7030A0"/>
                </a:solidFill>
              </a:rPr>
              <a:t>«Переселение граждан из аварийного жилищного фонда на территории МР «Сухиничский район» - 49,4 млн.руб.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5" name="Picture 6" descr="https://sun9-53.userapi.com/s/v1/if2/KI0DOJE2T-Xfexg5a9E_k4fYcBQAKPZavoCCyDV6r_aCE3WyZEBjXIiR-6Y5YW44q-MKg0yTxPws7XZBgOwXFuLa.jpg?size=676x677&amp;quality=96&amp;type=albu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3857628"/>
            <a:ext cx="3214710" cy="2376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TextBox 20"/>
          <p:cNvSpPr txBox="1"/>
          <p:nvPr/>
        </p:nvSpPr>
        <p:spPr>
          <a:xfrm>
            <a:off x="285720" y="4786322"/>
            <a:ext cx="54292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00" b="1" i="1" dirty="0" smtClean="0">
                <a:solidFill>
                  <a:srgbClr val="7030A0"/>
                </a:solidFill>
              </a:rPr>
              <a:t>	На территории Сухиничского района реализуется региональная адресная программа по переселению граждан из аварийного жилищного фонда на территории муниципальных образований Калужской области на 2019-2025гг.</a:t>
            </a:r>
            <a:br>
              <a:rPr lang="ru-RU" sz="1100" b="1" i="1" dirty="0" smtClean="0">
                <a:solidFill>
                  <a:srgbClr val="7030A0"/>
                </a:solidFill>
              </a:rPr>
            </a:br>
            <a:r>
              <a:rPr lang="ru-RU" sz="1100" b="1" i="1" dirty="0" smtClean="0">
                <a:solidFill>
                  <a:srgbClr val="7030A0"/>
                </a:solidFill>
              </a:rPr>
              <a:t>	В настоящее время идет реализация 3-го этапа переселения граждан из аварийного жилого фонда. Подлежат переселению в 3 этапе (2021-2022г.) жители 34 квартир общей площадью 1515,4м2. По состоянию на декабрь 2021 года переселено 63 жителя района, проживавших в 28 квартирах аварийного жилого фонда. </a:t>
            </a:r>
            <a:endParaRPr lang="ru-RU" sz="1100" b="1" i="1" dirty="0">
              <a:solidFill>
                <a:srgbClr val="7030A0"/>
              </a:solidFill>
            </a:endParaRPr>
          </a:p>
        </p:txBody>
      </p:sp>
      <p:pic>
        <p:nvPicPr>
          <p:cNvPr id="10248" name="Picture 8" descr="https://sun9-76.userapi.com/s/v1/if2/J7F-KltXH63htcgE1kMk1lXAXT-lMK0iR5x0yfphZ2e_oXXdeaFQ_1-jL0KgOHqRUNunNDyAl_Z2yyZOsDYqAz1L.jpg?size=720x720&amp;quality=96&amp;type=albu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285728"/>
            <a:ext cx="2500306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785926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i="1" dirty="0" smtClean="0">
                <a:solidFill>
                  <a:srgbClr val="7030A0"/>
                </a:solidFill>
              </a:rPr>
              <a:t>Муниципальная программа </a:t>
            </a:r>
          </a:p>
          <a:p>
            <a:r>
              <a:rPr lang="ru-RU" sz="1400" i="1" dirty="0" smtClean="0">
                <a:solidFill>
                  <a:srgbClr val="7030A0"/>
                </a:solidFill>
              </a:rPr>
              <a:t>«Комплексные меры противодействия злоупотреблению наркотическими средствами, психотропными веществами и их незаконному обороту в муниципальном районе «Сухиничский район» </a:t>
            </a:r>
            <a:r>
              <a:rPr lang="ru-RU" sz="1400" i="1" smtClean="0">
                <a:solidFill>
                  <a:srgbClr val="7030A0"/>
                </a:solidFill>
              </a:rPr>
              <a:t>- 7,6 </a:t>
            </a:r>
            <a:r>
              <a:rPr lang="ru-RU" sz="1400" i="1" dirty="0" smtClean="0">
                <a:solidFill>
                  <a:srgbClr val="7030A0"/>
                </a:solidFill>
              </a:rPr>
              <a:t>тыс.руб.</a:t>
            </a:r>
            <a:endParaRPr lang="ru-RU" sz="1400" b="1" i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64331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i="1" dirty="0" smtClean="0">
                <a:solidFill>
                  <a:srgbClr val="7030A0"/>
                </a:solidFill>
              </a:rPr>
              <a:t>Муниципальная программа </a:t>
            </a:r>
          </a:p>
          <a:p>
            <a:r>
              <a:rPr lang="ru-RU" sz="1400" i="1" dirty="0" smtClean="0">
                <a:solidFill>
                  <a:srgbClr val="7030A0"/>
                </a:solidFill>
              </a:rPr>
              <a:t>«Комплексная профилактика правонарушений в муниципальном районе «Сухиничский район» - 28,0 тыс.руб.</a:t>
            </a:r>
            <a:endParaRPr lang="ru-RU" sz="1400" b="1" i="1" dirty="0">
              <a:solidFill>
                <a:srgbClr val="7030A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214290"/>
            <a:ext cx="40719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i="1" dirty="0" smtClean="0">
                <a:solidFill>
                  <a:srgbClr val="7030A0"/>
                </a:solidFill>
              </a:rPr>
              <a:t>Муниципальная программа </a:t>
            </a:r>
          </a:p>
          <a:p>
            <a:pPr>
              <a:defRPr/>
            </a:pPr>
            <a:r>
              <a:rPr lang="ru-RU" sz="1400" i="1" dirty="0" smtClean="0">
                <a:solidFill>
                  <a:srgbClr val="7030A0"/>
                </a:solidFill>
              </a:rPr>
              <a:t>«Обеспечение безопасности жизнедеятельности населения МР «Сухиничский район» - 161,2 тыс.руб.</a:t>
            </a:r>
            <a:endParaRPr lang="ru-RU" sz="1400" b="1" i="1" dirty="0">
              <a:solidFill>
                <a:srgbClr val="7030A0"/>
              </a:solidFill>
            </a:endParaRPr>
          </a:p>
        </p:txBody>
      </p:sp>
      <p:pic>
        <p:nvPicPr>
          <p:cNvPr id="29698" name="Picture 2" descr="http://madou119.ru/wp-content/uploads/2015/12/bezopasnost_naselen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42852"/>
            <a:ext cx="1857388" cy="1269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0" name="Picture 4" descr="https://images.kz.prom.st/53667725_w640_h640_utilizatsii-siz-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142852"/>
            <a:ext cx="2251481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10" name="Picture 14" descr="https://sun9-51.userapi.com/c848532/v848532845/102a62/rbIcLoJ-Bv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500438"/>
            <a:ext cx="1857388" cy="1238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14" name="Picture 18" descr="https://sun9-62.userapi.com/c858016/v858016176/38d4a/Ni0GqPjW4r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1785926"/>
            <a:ext cx="2000264" cy="1238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16" name="Picture 20" descr="https://slide-share.ru/slide/7840977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3429000"/>
            <a:ext cx="1619230" cy="1214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18" name="Picture 22" descr="http://dckv16.ucoz.ru/_si/2/5367330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4" y="1785926"/>
            <a:ext cx="1684321" cy="1263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285720" y="5286388"/>
            <a:ext cx="3857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7030A0"/>
                </a:solidFill>
              </a:rPr>
              <a:t>Муниципальная программа </a:t>
            </a:r>
          </a:p>
          <a:p>
            <a:r>
              <a:rPr lang="ru-RU" sz="1400" i="1" dirty="0" smtClean="0">
                <a:solidFill>
                  <a:srgbClr val="7030A0"/>
                </a:solidFill>
              </a:rPr>
              <a:t>«Профилактика терроризма и экстремизма на территории муниципального рай она «Сухиничский район» – 90,0 тыс.руб.</a:t>
            </a:r>
            <a:endParaRPr lang="ru-RU" sz="1400" i="1" dirty="0">
              <a:solidFill>
                <a:srgbClr val="7030A0"/>
              </a:solidFill>
            </a:endParaRPr>
          </a:p>
        </p:txBody>
      </p:sp>
      <p:pic>
        <p:nvPicPr>
          <p:cNvPr id="9218" name="Picture 2" descr="https://nkugebar.edusite.ru/images/59a7355e-7aaf-4ef8-9f30-cd10d56aeaf6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72000" y="5286388"/>
            <a:ext cx="2057679" cy="1081944"/>
          </a:xfrm>
          <a:prstGeom prst="rect">
            <a:avLst/>
          </a:prstGeom>
          <a:noFill/>
        </p:spPr>
      </p:pic>
      <p:pic>
        <p:nvPicPr>
          <p:cNvPr id="9220" name="Picture 4" descr="https://fes-spb.ru/wp-content/uploads/2018/10/2_%D0%BD%D0%B8%D0%B7_%D0%9C%D0%95%D0%A0%D0%AB-%D0%9F%D0%A0%D0%9E%D0%A2%D0%98%D0%92%D0%9E%D0%94%D0%95%D0%99%D0%A1%D0%A2%D0%92%D0%98%D0%AF-%D0%A2%D0%95%D0%A0%D0%A0%D0%9E%D0%A0%D0%98%D0%97%D0%9C%D0%A3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72330" y="5214950"/>
            <a:ext cx="1807200" cy="120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14290"/>
            <a:ext cx="42862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7030A0"/>
                </a:solidFill>
              </a:rPr>
              <a:t>Муниципальная программа</a:t>
            </a:r>
          </a:p>
          <a:p>
            <a:r>
              <a:rPr lang="ru-RU" sz="1400" b="1" i="1" dirty="0" smtClean="0">
                <a:solidFill>
                  <a:srgbClr val="7030A0"/>
                </a:solidFill>
              </a:rPr>
              <a:t> </a:t>
            </a:r>
            <a:r>
              <a:rPr lang="ru-RU" sz="1400" i="1" dirty="0" smtClean="0">
                <a:solidFill>
                  <a:srgbClr val="7030A0"/>
                </a:solidFill>
              </a:rPr>
              <a:t>«Развитие сельского хозяйства, рынков сельскохозяйственной продукции в Сухиничском районе» - 4</a:t>
            </a:r>
            <a:r>
              <a:rPr lang="ru-RU" sz="1400" b="1" i="1" dirty="0" smtClean="0">
                <a:solidFill>
                  <a:srgbClr val="7030A0"/>
                </a:solidFill>
              </a:rPr>
              <a:t>,</a:t>
            </a:r>
            <a:r>
              <a:rPr lang="ru-RU" sz="1400" i="1" dirty="0" smtClean="0">
                <a:solidFill>
                  <a:srgbClr val="7030A0"/>
                </a:solidFill>
              </a:rPr>
              <a:t>9 млн.руб.</a:t>
            </a:r>
            <a:endParaRPr lang="ru-RU" sz="1400" b="1" i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2714620"/>
            <a:ext cx="428628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7030A0"/>
                </a:solidFill>
              </a:rPr>
              <a:t>Муниципальная программа </a:t>
            </a:r>
          </a:p>
          <a:p>
            <a:r>
              <a:rPr lang="ru-RU" sz="1400" i="1" dirty="0" smtClean="0">
                <a:solidFill>
                  <a:srgbClr val="7030A0"/>
                </a:solidFill>
              </a:rPr>
              <a:t>«Совершенствование организации по решению вопросов местного значения и создание условий муниципальной службы в МР «Сухиничский район» - 152,7 млн.руб.</a:t>
            </a:r>
            <a:endParaRPr lang="ru-RU" sz="1400" b="1" i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14338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i="1" dirty="0" smtClean="0">
                <a:solidFill>
                  <a:srgbClr val="7030A0"/>
                </a:solidFill>
              </a:rPr>
              <a:t>Муниципальная программа </a:t>
            </a:r>
          </a:p>
          <a:p>
            <a:r>
              <a:rPr lang="ru-RU" sz="1400" i="1" dirty="0" smtClean="0">
                <a:solidFill>
                  <a:srgbClr val="7030A0"/>
                </a:solidFill>
              </a:rPr>
              <a:t>«Совершенствование системы управления общественными финансами МР «Сухиничский район» - 7,5 млн.руб.</a:t>
            </a:r>
            <a:endParaRPr lang="ru-RU" sz="1400" b="1" i="1" dirty="0">
              <a:solidFill>
                <a:srgbClr val="7030A0"/>
              </a:solidFill>
            </a:endParaRPr>
          </a:p>
        </p:txBody>
      </p:sp>
      <p:pic>
        <p:nvPicPr>
          <p:cNvPr id="68614" name="Picture 6" descr="http://i.mycdn.me/i?r=AzEPZsRbOZEKgBhR0XGMT1Rkn4tMTxe3T2ibiUCTHx_11KaKTM5SRkZCeTgDn6uOy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142852"/>
            <a:ext cx="1977805" cy="1071570"/>
          </a:xfrm>
          <a:prstGeom prst="rect">
            <a:avLst/>
          </a:prstGeom>
          <a:noFill/>
        </p:spPr>
      </p:pic>
      <p:pic>
        <p:nvPicPr>
          <p:cNvPr id="68616" name="Picture 8" descr="https://mail.aykan.uz/uploads/IvQX5kdWXTYOT-8vd89Aqerm2bY2vKwjtc7hlKzNoGBUNB0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42852"/>
            <a:ext cx="1928826" cy="1071570"/>
          </a:xfrm>
          <a:prstGeom prst="rect">
            <a:avLst/>
          </a:prstGeom>
          <a:noFill/>
        </p:spPr>
      </p:pic>
      <p:pic>
        <p:nvPicPr>
          <p:cNvPr id="29698" name="Picture 2" descr="https://cf2.ppt-online.org/files2/slide/k/kX9oejMFsHw4RvdIzgL57p1V8DBx2WOCtnK3uU/slide-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2786058"/>
            <a:ext cx="1928826" cy="1149727"/>
          </a:xfrm>
          <a:prstGeom prst="rect">
            <a:avLst/>
          </a:prstGeom>
          <a:noFill/>
        </p:spPr>
      </p:pic>
      <p:pic>
        <p:nvPicPr>
          <p:cNvPr id="29702" name="Picture 6" descr="https://cf.ppt-online.org/files/slide/a/aPLX6x21QJTzR8hlspdKkg9cHr4vmoDiWtfeBF/slide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143380"/>
            <a:ext cx="1714512" cy="1143008"/>
          </a:xfrm>
          <a:prstGeom prst="rect">
            <a:avLst/>
          </a:prstGeom>
          <a:noFill/>
        </p:spPr>
      </p:pic>
      <p:pic>
        <p:nvPicPr>
          <p:cNvPr id="29704" name="Picture 8" descr="https://img.lovepik.com/photo/50096/2515.jpg_wh86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4214818"/>
            <a:ext cx="1950068" cy="1000132"/>
          </a:xfrm>
          <a:prstGeom prst="rect">
            <a:avLst/>
          </a:prstGeom>
          <a:noFill/>
        </p:spPr>
      </p:pic>
      <p:pic>
        <p:nvPicPr>
          <p:cNvPr id="29712" name="Picture 16" descr="https://mypresentation.ru/documents_6/650ecc42dbecb434bf43f04abcd5be80/img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6578" y="2786058"/>
            <a:ext cx="2071702" cy="1143008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14282" y="1571612"/>
            <a:ext cx="37147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rgbClr val="7030A0"/>
                </a:solidFill>
              </a:rPr>
              <a:t>Муниципальная программа </a:t>
            </a:r>
          </a:p>
          <a:p>
            <a:r>
              <a:rPr lang="ru-RU" sz="1400" i="1" dirty="0" smtClean="0">
                <a:solidFill>
                  <a:srgbClr val="7030A0"/>
                </a:solidFill>
              </a:rPr>
              <a:t>«Комплексное развитие сельских территорий в Сухиничском районе» - 0,7 млн.руб.</a:t>
            </a:r>
            <a:endParaRPr lang="ru-RU" sz="1400" i="1" dirty="0">
              <a:solidFill>
                <a:srgbClr val="7030A0"/>
              </a:solidFill>
            </a:endParaRPr>
          </a:p>
        </p:txBody>
      </p:sp>
      <p:pic>
        <p:nvPicPr>
          <p:cNvPr id="8194" name="Picture 2" descr="https://storage.myseldon.com/news_pict_02/02E8EC094EE88477926F883B8A62888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0562" y="1500174"/>
            <a:ext cx="1857388" cy="1000131"/>
          </a:xfrm>
          <a:prstGeom prst="rect">
            <a:avLst/>
          </a:prstGeom>
          <a:noFill/>
        </p:spPr>
      </p:pic>
      <p:pic>
        <p:nvPicPr>
          <p:cNvPr id="8196" name="Picture 4" descr="https://storage.myseldon.com/news_pict_A5/A5E4A8FFC778B4092102E5464CA2F71D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29454" y="1500174"/>
            <a:ext cx="1857388" cy="107157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14282" y="5500702"/>
            <a:ext cx="42862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7030A0"/>
                </a:solidFill>
              </a:rPr>
              <a:t>Муниципальная программа </a:t>
            </a:r>
          </a:p>
          <a:p>
            <a:r>
              <a:rPr lang="ru-RU" sz="1400" i="1" dirty="0" smtClean="0">
                <a:solidFill>
                  <a:srgbClr val="7030A0"/>
                </a:solidFill>
              </a:rPr>
              <a:t>«Финансирование информационных услуг, предоставляемых МАУ «Сухиничская редакция газеты «Организатор» - 7,8 млн.руб.</a:t>
            </a:r>
          </a:p>
        </p:txBody>
      </p:sp>
      <p:pic>
        <p:nvPicPr>
          <p:cNvPr id="17" name="Picture 2" descr="http://info-suhinichi.ru/images/organizator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72000" y="5572140"/>
            <a:ext cx="2000264" cy="928694"/>
          </a:xfrm>
          <a:prstGeom prst="rect">
            <a:avLst/>
          </a:prstGeom>
          <a:noFill/>
        </p:spPr>
      </p:pic>
      <p:pic>
        <p:nvPicPr>
          <p:cNvPr id="18" name="Picture 2" descr="Золотой фонд прессы – такого знака отличия вновь удостоена газета «Организатор»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929454" y="5500702"/>
            <a:ext cx="1810153" cy="10001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42844" y="142852"/>
            <a:ext cx="8786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МЕЖБЮДЖЕТНЫЕ ТРАНСФЕРТЫ, ПРЕДОСТАВЛЯЕМЫЕ БЮДЖЕТАМ ПОСЕЛЕНИЙ в 2021 году (тыс.руб.)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428596" y="1000108"/>
          <a:ext cx="8215370" cy="542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010400" y="6357958"/>
            <a:ext cx="2133600" cy="365125"/>
          </a:xfrm>
        </p:spPr>
        <p:txBody>
          <a:bodyPr/>
          <a:lstStyle/>
          <a:p>
            <a:fld id="{26B618A5-6179-4334-83E2-81AD55E37DEB}" type="slidenum">
              <a:rPr lang="ru-RU" smtClean="0">
                <a:ln>
                  <a:solidFill>
                    <a:schemeClr val="bg1"/>
                  </a:solidFill>
                </a:ln>
              </a:rPr>
              <a:pPr/>
              <a:t>24</a:t>
            </a:fld>
            <a:endParaRPr lang="ru-RU" dirty="0">
              <a:ln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4282" y="428604"/>
            <a:ext cx="8643998" cy="2793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</a:t>
            </a:r>
            <a:r>
              <a:rPr lang="ru-RU" sz="1300" dirty="0" smtClean="0">
                <a:solidFill>
                  <a:srgbClr val="002060"/>
                </a:solidFill>
              </a:rPr>
              <a:t>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 Представляет собой главный финансовый документ страны (региона, муниципалитета), утверждаемый законодательным (представительным) органом соответствующего уровня управления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 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Бюджетные ассигнования </a:t>
            </a:r>
            <a:r>
              <a:rPr lang="ru-RU" sz="1300" dirty="0" smtClean="0">
                <a:solidFill>
                  <a:srgbClr val="002060"/>
                </a:solidFill>
              </a:rPr>
              <a:t>– предельные объемы денежных средств, предусмотренных в соответствующем финансовом году для исполнения бюджетных обязательств 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Бюджетная классификация </a:t>
            </a:r>
            <a:r>
              <a:rPr lang="ru-RU" sz="1300" dirty="0" smtClean="0">
                <a:solidFill>
                  <a:srgbClr val="002060"/>
                </a:solidFill>
              </a:rPr>
              <a:t>– группировка доходов и расходов бюджетов всех уровней бюджетной системы Российской Федерации, а также источников финансирования дефицитов этих бюджетов, используемая для составления и исполнения бюджетов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57422" y="0"/>
            <a:ext cx="4411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ОСНОВНЫЕ ТЕРМИНЫ И ПОНЯТИЯ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3143248"/>
            <a:ext cx="700092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  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Бюджетные инвестиции </a:t>
            </a:r>
            <a:r>
              <a:rPr lang="ru-RU" sz="1300" dirty="0" smtClean="0">
                <a:solidFill>
                  <a:srgbClr val="002060"/>
                </a:solidFill>
              </a:rPr>
              <a:t>– средства бюджета, направленные на приобретение, модернизацию государственного (муниципального) имущества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  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Бюджетные обязательства </a:t>
            </a:r>
            <a:r>
              <a:rPr lang="ru-RU" sz="1300" dirty="0" smtClean="0">
                <a:solidFill>
                  <a:srgbClr val="002060"/>
                </a:solidFill>
              </a:rPr>
              <a:t>– расходные обязательства, подлежащие исполнению в соответствующем финансовом году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  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Бюджетный кредит </a:t>
            </a:r>
            <a:r>
              <a:rPr lang="ru-RU" sz="1300" dirty="0" smtClean="0">
                <a:solidFill>
                  <a:srgbClr val="002060"/>
                </a:solidFill>
              </a:rPr>
              <a:t>– денежные средства, предоставляемые бюджетом другому бюджету бюджетной системы Российской Федерации, юридическому лицу (за исключением государственных (муниципальных) учреждений), иностранному государству, иностранному юридическому лицу на возвратной и возмездной основах</a:t>
            </a:r>
          </a:p>
        </p:txBody>
      </p:sp>
      <p:pic>
        <p:nvPicPr>
          <p:cNvPr id="11" name="Picture 4" descr="https://img1.liveinternet.ru/images/attach/c/10/127/534/127534717_5177462_0_ab45a_5e50eef4_X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2928934"/>
            <a:ext cx="2106649" cy="3000420"/>
          </a:xfrm>
          <a:prstGeom prst="rect">
            <a:avLst/>
          </a:prstGeom>
          <a:noFill/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7010400" y="6357958"/>
            <a:ext cx="2133600" cy="365125"/>
          </a:xfrm>
        </p:spPr>
        <p:txBody>
          <a:bodyPr/>
          <a:lstStyle/>
          <a:p>
            <a:fld id="{26B618A5-6179-4334-83E2-81AD55E37DEB}" type="slidenum">
              <a:rPr lang="ru-RU" smtClean="0">
                <a:ln>
                  <a:solidFill>
                    <a:schemeClr val="bg1"/>
                  </a:solidFill>
                </a:ln>
              </a:rPr>
              <a:pPr/>
              <a:t>25</a:t>
            </a:fld>
            <a:endParaRPr lang="ru-RU" dirty="0">
              <a:ln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28596" y="428604"/>
            <a:ext cx="8286808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 программный </a:t>
            </a:r>
            <a:r>
              <a:rPr lang="ru-RU" sz="1300" dirty="0" smtClean="0">
                <a:solidFill>
                  <a:srgbClr val="002060"/>
                </a:solidFill>
              </a:rPr>
              <a:t>– бюджет, сформированный на основе государственных (муниципальных) программ</a:t>
            </a:r>
          </a:p>
          <a:p>
            <a:pPr algn="just"/>
            <a:endParaRPr lang="ru-RU" sz="1300" dirty="0" smtClean="0">
              <a:solidFill>
                <a:srgbClr val="00206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Внутренний долг </a:t>
            </a:r>
            <a:r>
              <a:rPr lang="ru-RU" sz="1300" dirty="0" smtClean="0">
                <a:solidFill>
                  <a:srgbClr val="002060"/>
                </a:solidFill>
              </a:rPr>
              <a:t>– обязательства, возникающие в валюте Российской Федерации, а также                                                                                                                                                                обязательства субъектов Российской Федерации и муниципальных образований перед Российской Федерацией, возникающие в иностранной валюте в рамках использования целевых иностранных кредитов (заимствований)</a:t>
            </a: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 </a:t>
            </a:r>
            <a:r>
              <a:rPr lang="ru-RU" sz="1300" b="1" dirty="0" smtClean="0">
                <a:solidFill>
                  <a:srgbClr val="002060"/>
                </a:solidFill>
              </a:rPr>
              <a:t>● Дефицит бюджета </a:t>
            </a:r>
            <a:r>
              <a:rPr lang="ru-RU" sz="1300" dirty="0" smtClean="0">
                <a:solidFill>
                  <a:srgbClr val="002060"/>
                </a:solidFill>
              </a:rPr>
              <a:t>– превышение расходов бюджета над его доходами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57422" y="0"/>
            <a:ext cx="4411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ОСНОВНЫЕ ТЕРМИНЫ И ПОНЯТИЯ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8596" y="2285992"/>
            <a:ext cx="828680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Дотации</a:t>
            </a:r>
            <a:r>
              <a:rPr lang="ru-RU" sz="1300" dirty="0" smtClean="0">
                <a:solidFill>
                  <a:srgbClr val="002060"/>
                </a:solidFill>
              </a:rPr>
              <a:t> – межбюджетные трансферты, предоставляемые на безвозмездной и безвозвратной основе без установления направлений их использования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Доходы бюджета</a:t>
            </a:r>
            <a:r>
              <a:rPr lang="ru-RU" sz="1300" dirty="0" smtClean="0">
                <a:solidFill>
                  <a:srgbClr val="002060"/>
                </a:solidFill>
              </a:rPr>
              <a:t> – поступающие в бюджет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 </a:t>
            </a:r>
            <a:r>
              <a:rPr lang="ru-RU" sz="1300" dirty="0" smtClean="0"/>
              <a:t> </a:t>
            </a:r>
            <a:endParaRPr lang="ru-RU" sz="13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3571876"/>
            <a:ext cx="6929486" cy="1792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Источники финансирования дефицита бюджета</a:t>
            </a:r>
            <a:r>
              <a:rPr lang="ru-RU" sz="1300" dirty="0" smtClean="0">
                <a:solidFill>
                  <a:srgbClr val="002060"/>
                </a:solidFill>
              </a:rPr>
              <a:t> – средства, привлекаемые в бюджет для покрытия дефицита (кредиты банков, кредиты от других уровней бюджетов, кредиты финансовых международных организаций, ценные бумаги, иные источники) 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Межбюджетные трансферты</a:t>
            </a:r>
            <a:r>
              <a:rPr lang="ru-RU" sz="1300" dirty="0" smtClean="0">
                <a:solidFill>
                  <a:srgbClr val="002060"/>
                </a:solidFill>
              </a:rPr>
              <a:t> – средства, предоставляемые одним бюджетом бюджетной системы Российской Федерации другому бюджету бюджетной системы Российской </a:t>
            </a: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Плановый период</a:t>
            </a:r>
            <a:r>
              <a:rPr lang="ru-RU" sz="1300" dirty="0" smtClean="0">
                <a:solidFill>
                  <a:srgbClr val="002060"/>
                </a:solidFill>
              </a:rPr>
              <a:t> – два финансовых года, следующие за очередным финансовым годом</a:t>
            </a:r>
            <a:endParaRPr lang="ru-RU" sz="13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5500702"/>
            <a:ext cx="685804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Профицит бюджета </a:t>
            </a:r>
            <a:r>
              <a:rPr lang="ru-RU" sz="1300" dirty="0" smtClean="0">
                <a:solidFill>
                  <a:srgbClr val="002060"/>
                </a:solidFill>
              </a:rPr>
              <a:t>– превышение доходов бюджета над его расходами </a:t>
            </a:r>
          </a:p>
        </p:txBody>
      </p:sp>
      <p:pic>
        <p:nvPicPr>
          <p:cNvPr id="12" name="Picture 10" descr="http://2.bp.blogspot.com/-bMpl1Q_vd_Y/VZrkquUbXfI/AAAAAAAAEbQ/0_cL77wLFgY/s1600/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3571876"/>
            <a:ext cx="1785950" cy="2267971"/>
          </a:xfrm>
          <a:prstGeom prst="rect">
            <a:avLst/>
          </a:prstGeom>
          <a:noFill/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7010400" y="6357958"/>
            <a:ext cx="2133600" cy="365125"/>
          </a:xfrm>
        </p:spPr>
        <p:txBody>
          <a:bodyPr/>
          <a:lstStyle/>
          <a:p>
            <a:fld id="{26B618A5-6179-4334-83E2-81AD55E37DEB}" type="slidenum">
              <a:rPr lang="ru-RU" smtClean="0">
                <a:ln>
                  <a:solidFill>
                    <a:schemeClr val="bg1"/>
                  </a:solidFill>
                </a:ln>
              </a:rPr>
              <a:pPr/>
              <a:t>26</a:t>
            </a:fld>
            <a:endParaRPr lang="ru-RU" dirty="0">
              <a:ln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720" y="142852"/>
            <a:ext cx="8572560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ОСНОВНЫЕ ТЕРМИНЫ И ПОНЯТИЯ</a:t>
            </a:r>
          </a:p>
          <a:p>
            <a:pPr algn="ctr"/>
            <a:endParaRPr lang="ru-RU" sz="16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Расходы бюджета </a:t>
            </a:r>
            <a:r>
              <a:rPr lang="ru-RU" sz="1300" dirty="0" smtClean="0">
                <a:solidFill>
                  <a:srgbClr val="002060"/>
                </a:solidFill>
              </a:rPr>
              <a:t>– выплачиваемые из бюджета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</a:t>
            </a:r>
          </a:p>
          <a:p>
            <a:pPr algn="just"/>
            <a:endParaRPr lang="ru-RU" sz="1300" dirty="0" smtClean="0">
              <a:solidFill>
                <a:srgbClr val="002060"/>
              </a:solidFill>
            </a:endParaRP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Расходные обязательства </a:t>
            </a:r>
            <a:r>
              <a:rPr lang="ru-RU" sz="1300" dirty="0" smtClean="0">
                <a:solidFill>
                  <a:srgbClr val="002060"/>
                </a:solidFill>
              </a:rPr>
              <a:t>– обусловленные законом, иным нормативным правовым актом, договором или соглашением обязанности </a:t>
            </a:r>
            <a:r>
              <a:rPr lang="ru-RU" sz="1300" dirty="0" err="1" smtClean="0">
                <a:solidFill>
                  <a:srgbClr val="002060"/>
                </a:solidFill>
              </a:rPr>
              <a:t>публично‑правового</a:t>
            </a:r>
            <a:r>
              <a:rPr lang="ru-RU" sz="1300" dirty="0" smtClean="0">
                <a:solidFill>
                  <a:srgbClr val="002060"/>
                </a:solidFill>
              </a:rPr>
              <a:t> образования (Российской Федерации, субъекта Российской Федерации, муниципального образования) или действующего от его имени бюджетного учреждения предоставить физическому или юридическому лицу, иному </a:t>
            </a:r>
            <a:r>
              <a:rPr lang="ru-RU" sz="1300" dirty="0" err="1" smtClean="0">
                <a:solidFill>
                  <a:srgbClr val="002060"/>
                </a:solidFill>
              </a:rPr>
              <a:t>публично‑правовому</a:t>
            </a:r>
            <a:r>
              <a:rPr lang="ru-RU" sz="1300" dirty="0" smtClean="0">
                <a:solidFill>
                  <a:srgbClr val="002060"/>
                </a:solidFill>
              </a:rPr>
              <a:t> образованию, субъекту международного права средства из соответствующего бюджета</a:t>
            </a:r>
          </a:p>
          <a:p>
            <a:pPr algn="just"/>
            <a:endParaRPr lang="ru-RU" sz="1300" dirty="0" smtClean="0">
              <a:solidFill>
                <a:srgbClr val="002060"/>
              </a:solidFill>
            </a:endParaRP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Сбалансированность бюджета </a:t>
            </a:r>
            <a:r>
              <a:rPr lang="ru-RU" sz="1300" dirty="0" smtClean="0">
                <a:solidFill>
                  <a:srgbClr val="002060"/>
                </a:solidFill>
              </a:rPr>
              <a:t>– один из основополагающих принципов формирования и исполнения бюджета, со- стоящий в количественном соответствии (равновесии) бюджетных расходов источникам их финансирования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3000372"/>
            <a:ext cx="6286544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Субвенции</a:t>
            </a:r>
            <a:r>
              <a:rPr lang="ru-RU" sz="1300" dirty="0" smtClean="0">
                <a:solidFill>
                  <a:srgbClr val="002060"/>
                </a:solidFill>
              </a:rPr>
              <a:t> – целевые средства на финансирование определенного мероприятия, объекта.</a:t>
            </a:r>
          </a:p>
          <a:p>
            <a:pPr algn="just"/>
            <a:endParaRPr lang="ru-RU" sz="1300" dirty="0" smtClean="0">
              <a:solidFill>
                <a:srgbClr val="002060"/>
              </a:solidFill>
            </a:endParaRP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Субсидии</a:t>
            </a:r>
            <a:r>
              <a:rPr lang="ru-RU" sz="1300" dirty="0" smtClean="0">
                <a:solidFill>
                  <a:srgbClr val="002060"/>
                </a:solidFill>
              </a:rPr>
              <a:t> – выплаты потребителям, предоставляемые за счет государственного или местного бюджета, а также выплаты специальных фондов для юридических и физических лиц, местных органов власти, других государств. В соответствии с Бюджетным кодексом Российской Федерации следует различать два вида субсидий: субсидия – межбюджетный трансферт, предоставляемый в целях софинансирования расходных обязательств нижестоящего бюджета; субсидия – денежные средства, предоставляемые из бюджетов и внебюджетных фондов юридическим лицам (не являющимся бюджетными учреждениями) и физическим лицам</a:t>
            </a:r>
          </a:p>
        </p:txBody>
      </p:sp>
      <p:pic>
        <p:nvPicPr>
          <p:cNvPr id="9" name="Picture 8" descr="http://3.bp.blogspot.com/-AZux9INzpOQ/Upodl1AMlII/AAAAAAAAI3s/WstaAgYMRks/s1600/%D1%81%D0%BE%D0%B2%D0%B0+%D1%81+%D0%BA%D0%BD%D0%B8%D0%B3%D0%BE%D0%B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6184" y="3143248"/>
            <a:ext cx="2557816" cy="2357454"/>
          </a:xfrm>
          <a:prstGeom prst="rect">
            <a:avLst/>
          </a:prstGeom>
          <a:noFill/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7010400" y="6357958"/>
            <a:ext cx="2133600" cy="365125"/>
          </a:xfrm>
        </p:spPr>
        <p:txBody>
          <a:bodyPr/>
          <a:lstStyle/>
          <a:p>
            <a:fld id="{26B618A5-6179-4334-83E2-81AD55E37DEB}" type="slidenum">
              <a:rPr lang="ru-RU" smtClean="0">
                <a:ln>
                  <a:solidFill>
                    <a:schemeClr val="bg1"/>
                  </a:solidFill>
                </a:ln>
              </a:rPr>
              <a:pPr/>
              <a:t>27</a:t>
            </a:fld>
            <a:endParaRPr lang="ru-RU" dirty="0">
              <a:ln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data:image/png;base64,iVBORw0KGgoAAAANSUhEUgAAAGIAAABJCAYAAADGzvP7AAAZsElEQVR4nO2caZAkaXnf259tyWH7m8MRDq8/ehWSFQ6FbRRE2AaDDbJBDsvGyMYGYSPLB8ZcAmGJQ4jVAgpYFnaX2Z3ZY2Zndrqnj+npruruuu/7yMqsyjqyzqzMuu+7un/+0EOxzcyysLtzAP2LeCKrMt948s385/Hm+7zPu8Y5DwVrD7oC55xyLsRDwk8txHKxoNnt0ep2qdab9IZDaq02veGI8WTKZDql2elSbTQZz+aMJ1Pa3R7Nbp/ReEyt3aHZ6bJYHtPsdOmPRozGE5qdDt3h6LafCXqrw3gyoTccUdJraI0mtXaHVqdLq9tjPJ3R6/eZzuZ0hyMAhsMhJb3GfLFkNJkyHI8ZT6YrA2i0O0ymU9RGi85gQG8wYLFYMLxdZjieMBxPGE0m1FodxpMp09mMwXiy8jOfz2h3e+itDsfHS8p6nd5ggNZs0x8O6Q2GTOdzas0Wrd7pPsaTCZP5gvFk8tYIYXS5ecVwQESSeeGmkS9dfJnvr2/x/N4R37u6wXXDEclsjpdvHfHt6ztcP7Ty/OZNjP4olmCEZDbD1QMr1wwG1k12zD4/L9w6ZMtkwej089izl9i1uPjC0y+wZbYSkdO8tGPg8s4uX3j6Es9c3+TA7eOJa1s8ffkqT23c5BtXNnFEE+zu7/OZ7zxHbzzl6r6Rl/YOeOrl6zx1bYMvf/8l1g1Gtuwevn3xJf7vt57mz69c55uXr+GLRrlhdWH3RTB4vHz7yjW+euEShx4vT1/f4cLGJt/fPuS5HSMX17c5sFt44vIWr5idTHod/tfjT/Dtl9a5bLSwfnhELJ3lO1de4dkbu3z7+g6vGI0EgyG+e+MWW2brWyOErChsWZxMRyOEdI5bbh+RtAKcsH5g4obJzmg0RsrkuWw4YsfuxREM40tmSBbKHB8v2bbYSWTz7FjsBESRTLnMk1fWubS5gyMqsGNxsTg+ISAkcEQTpHIF4skk1002jrxBAmKSdKmKw+ulUK2xY/Nw0+4lGovz8oGV5nCMPRQlqeRI54vEUjJX9g/JlStsmmy4AmHaoynhlMRVk42wlMQRibNrtvP8zh6OUBRbIMQNk41AIkWlqhKU86TyRXbNNm7ZbBy4Q1giAvPxiGy1TlRMYgrFsAVChFJp3HGRpFIEwOz1E4jGuWIwYXD53xohzrk3nAvxkHAuxEPCSoh6u4vL5cB+dAsxW0TR2uS0NorWplhrozZ61Np92r0Bw+GYfn9Ir9enPxg+yPr/3LASYmdni2c+/VEs3/o8z24ccDNYwhipcBQV+D+XP8BhcJ9MQUWrt6lqOu12n1I2R0WrnXFYUKuotTpas41cLFLSdPrdLlFZod/v4oiKqLUG1WaTeqdHq9NBrdfJqxq1dodcpYpaq3F8ckIym6VSq1FttlDrDVrdLp1ej0qtTrfXp6jp1Ls99FabVrdLOp8nms6hNRpUag2qjQYlTUdttlgcn5BUFADEtERnMme5mCHlyxSqGsWqTrGq0ez0aHd7VOoN2t0uWqOB3u5QqdVp9wf3XogXX7jEJz/0O3zhwx/g45/+PLZ4kVCuRkxJ8amNz2D1byJn8uQLBYqFAlIqjd/jJRgMnnEo5wsk0jIH/gibVjPFep1eq0G93cPqC2AOxri6Z8QejXPLFeDQ5cIRS+AREsTkDJsWO7sWC63xHLPbizMcYd/rJ5NJ4orGOfD4CSdTeIJRvHGBHVeAhJJHzhcwe/zcsLlJZ1Js2DyEpSTlRpNNi5neeIrR5aFab2D1+UhrDfLlMp64iDUYIJSUMTntmH1hzE4H9miKHYuZqCRxw+Fl49BCUErdeyEuXXqWd77r3fzehz/Mv/13/57nXlpny2hlY8fIK5u7XLtxk+9eeJ7NXQPXN7axO92YTGZ8Pt8Zh9PplPl8zsnJCf1+H4DFYsFsNqXTH67+d4d3eaSdnFBvd+9a0fFkzGQ2f9MHvJjNWB4fn/mw6o3Gb9rvm2UlxI0bG3z2Y/+FP/vCZ3jPe9/N955+Cq3eotFo02p3UbUaCVEiLWfJZ9LIcoqjIxOqqp5x6HQ6eeGFF/D5fDgcDoxGI+vr65jNZvb39zk8PGR9fR2LxYLBYMBoNOJ0OolGo9jt9pV4v2ishDg5OXnD9mpGoxHD4fAN23K5vO8n4WHgvPn6kLAGp3fD8fEx8/n0jiv8nPvDGsB8PuaZm5/gSxc/QFn1IsoKu2YvB44gW4dudg6dHLoiHDkDOLxhjFYfvmiSfaufwfDsi05MZYgmJHzxJBE5hTMi4I5EEJQ8JU0jWygQSKVxRmII6QymUISgICAXymw53BR1DX9CwhyM4oqEEbN5kkqORKGIoumYXB7EXA57JIYoJ0kWygQSIlJOQZKzxNM5vMkUfjFJRa9h8/pxR2O4YglsgQBJJY+YLxLJZCnXanc5JQ+GNYD+UOV9T/8273juX+IIbxOTMhgsHo4cfow2L9tGKzf2bRzY/ZidAVStzvHx8V3vnk6nR7fTIZ5RcMcFSrUGyWyGtFql1+9RqFTwSSmEXJ6iqiLkS5TUMoqqEUim0dtt0vk8mUoVQZZJlcrUOm0Keo1mr4te04mls8QyWVqtBmEpiVJWSRWKFCtVJKVANJNFa7WpNZtkiiVS+TwlvU4oIZIpV6j3+ihVjU6vc99P+Gtx+44Y8NLB13lq91vo9TjhhMzNQydGmw+zK8i20c6RM8jmvpVDu59De4AjZ5DuXT5wqtUqoijS6/WoVCooikK1WqVarVIqlVBVFVVVaTQa1Go1BoMB9XqdxWJx3w/+YeKuraY3gyAIbG9v4/f7MZvNbG5u4vF4MBgMWCwWzGYzt27dYmtri42NDQRB4PDw8FyIB12Bc075iYU4vVuO72VdfqG5qxCFgkKjUQegVCpSq+mcnJyQlT2oapler3dfK/mLwF2FyOdz2GwmTk5O2NvbIa9IaBWZtOQk6DuiUMi/pkNHOIwjGEFQcviTacKZDH4hjlJR8cbieAUJe0RAyuWJpTMYPH7EXAG91SWTz2EJxDBH40STEpmKiiOWIC6nyBaKJPMFbrp8zCcjLm4b8CWSyIUS6WKZrFrBFovhDofIVVRikkxQkjn0+RgvlpgcHvzxBLF0jmAyjcnrJ5LOEUvJ+CSZbClPJJvFGhPu1bn+sbzmHeHxOCkUFAIBDz73DlolxaDfwnL48o8VQm82iKQypIt55LJKSJLIFBS0VptCpYxSqXDLHSSp5Gn1+8QzGYRsnnqnR66gYA3GcCckSmoZIasQSufIFwtkSyVShSKOuMRyPqM7mCKmM2TLKuliiVgmS0LJkM7nyalVxHSOcDJNTE4xXhzfLlshLKawReMk0llsUQF/PIFHTGILhZCUPF4xeW/O9OtwVyEUJUur1eToyIAgxEinQiTjZhq1PNlM8scKoWka2WyW4XCIruv0ej3a7Tb9fp9qtYqqqpTLZfr9Pp1Oh3a7fa+O7WeKuwrRaNSZTCaMRkPq9RrtdpNqJcnJyQmtVovJa4zNAZAkib29PWKxGDabDYPBgNlsJhQK4fF4ODg4wOVyEYlE8Hg8JBKJe3ZwP0vcIcRJKsXJhQsrW1y4wOTyRZavWndy4QIn3bvHDc55Y9wpxIULnKytcbK2xvHaGs6P/l2e+L1fI/Dev8Xx7fUna2ucyPKDqO/PLXcV4vi2CIu1NTz/4G9y8N6/Q+hv/43V+uMfI8RwPGEynb6hyiwXC5bHr/+tslgs6I/GvF4fwHQ65QcdBZ1+n+Fk9obqdT+4Q4hlu81EECgdmbA/8zSBSxcJXHoO55NPEn/+EkObjYndxvF4dFeHB74Qnmgca9CLPZHiwB/gwOMlUyyx7/ZhC4Uw+KLEUjLBZIoNswVnMIbWbON0u7GGguyHYtgDPlxCgl23H6vHi5DOEpezXNo3Ua9peEWZm1YbsbSMNxrFm5BwhqPEMzmcPj8mfxhTMECp0cYdDmMPRDAHQjhCQaz+IMlCCZ+YYN1qv+cn+SfhDiFu6kZ+0/le3u78LX5995/yjw3v4jcN7+Ltxn/BO23v41/5P8D7Ah9EnWh3ddjq9qjUm1R0jUZ/QL5SQW82qDbb1DttcuUioXSevFplMJmQLpbIlSuMpzPktIyUL1Cs1Wl12uSrGsVaA61eo6TrlGsNhFyByWRMo9NFyuVpdruIaZlmt4/eaKJUNSp6jUypgt6s0x9PyJUrqLUaRb1ORdco1WoU9Br90RClot71OO43dwhxofwia/t/nbW9v8ra7l9jbfuXWdv6y/yl7b/C2u4vsXbrl1nb/SXkYeauDkulEpFIhFarhSzL5HI5UqkUnU6HfD5PPB6nUCiQSCRIJBKkUinK5TKVSoVarUatViOTyaAoCoIgkE6nKZVKFAoFxuMHH+S/V9whxLXqJo9Y/z6P2H6VRyy/wiPmX+GRo0d5xPQoj5gf5RHrozxi+Xsoo8JdHWazWRwOB/F4HEEQiEajxGIxkskkPp+PQCBAOBzG4/EQCoXw+/243W4cDgexWIxQKEQkEsHrPR2qE4/HCQaDhMNhZrOH9xn/ZjnvfX1IWAmxmM9ZzOfM53MWix/a/A5bMD9T7hc7jvBWsRLid9//r/nQe/45Oy8+RzQeJRoP4ve7cAWNvHDrK3iCJjweO+GYF7/fgsdzRCoVo15rnXFY0XR6w9EqlHp8fHzm92p5fEymUGK+OL5jeM7xmxjac8bP8THHP/AHd/g9flW50+UJk8n4NBPoderRHw5X2+utJoPx9Ez51wolv64QT/6/T2F9+gnWv/skgihQrpbJKWmMrkv81tPvx2h6nlDUSzjuJxz14A+7SEoJCoXSq9ydkEhnEGWJdVeQI7eHTZsbZ8DHi/tmNq0WjD4/L27eoN1ukVN1PLEE23Y3tpCPXZeTZzZ38YlJNo0mNu0e9qxWLKE4Qlrm5ZsHGF0enMEAm44A24cmnMEQLxoOMPsDGB0+nruxjSMcIRCLY3D62LR78EUiFLQaO1YLN+1utsxWXtg74MKtA2yhEK843ZgDYS7u7NKs6diiIs9tbOIRRQ7tVqzBMEdeH/ZQFIPVxfahiT2vl6zW4Mjh5MATZMPswOR2ct1gxJtIEkhKfG/71k8vxCuP/Ql/8bmP8873/Bv2D8wcmGw4vH5MdidWl5P1rZvsGIxc29zEZLeSU3IouRx6tXrGYfd2Tlqp1qA3HNEdjpgvFvSGQ8bTCdPZjPFkzMkJtHuneXW94YhcRWU6m9Hs9ZhMp3T7fXrDMbP5jMFozHw+pz8cM53N6I9GTGZzesMR0+lp3tt0vljtZzA63Wen32c6XzAYjTk+OSFTqdIfjegNBnT6AzqDIfPF4rRe89N8v+VyyWQ2p9PvM55OKWsa0/mCyXS6yvfrD0dMZzPmyyX94ZDhaMRgPGFyO+evPxqxWC4Y/hStvJUQj3/2v+Fz7vNP/tm7+cKXvsrVG9u88PJ1TDYn23sG9owmNnb2eGVzB4fLSTjgoaikqOSzZxwaDAasVivlchmn04nZbEaSJOx2O5lMhkwmg8vlIhwO43a7UVWVeDyO1+tFFEU8Hg/xeJxoNEokEiEUCmG328lms0SjUbrdLuFwmGg0SiaToVKpEI1GEQQBt9uNxWJBFEUODw8RRfFnplNxJcRyMWe5PH35LpfL1fLUFiwXi9vrTn+vlq96WZ+cnJBMJgmFQuRyOdLpNKIoks/nkSSJdDpNLpdDkiQEQViVSyaTyLJMLBYjm80Sj8dX6zKZDPl8nmQyiSAICIJALBYjlUoRDAZX6yVJQpblM74ikQiFwt2b2Q8b583Xh4RzIR4SVkLMZjOm8znT6ZzpdMZ0OmU2mzGZTplOJ0ymE6bTKdPplMlkcsbOefOshIjJZVwxhc5wSmcwZjw+tWw5wte3/ztKMc5gMGAwGKzCnpqm0emcHbZYb9QRc3nG0wnZika10URvNimoKu1+n2Z/QKPXo9vvU2206PR6DCdTWr0ek8kYuVRmuVygqDpqvYHWbJAtlSnrdfRWG73dod5oki2VqbXbpEsVuv0+jU6XZqeN1mjR6nbRmk1yqsZisUCr1zAFohRU9XQGg1absq5TrLfunjDzAFgJcWC28Nh3r2GymInH42i6Tr/fJ5454CPX/oBUzk6316Xb7dDptBFFEVEU0XX9jENXKEIgFiOclHj2ppHrxiM80RglXcUjxDBHolw5MmP12LFHJXZtdnypFNcPzdj9Pi4ZjhiNevhTOQ6dbrxiAk80Ruh2ClVR0xCTKazBECavC1soiiMUwR2J4YxG8UcErP4g/niEDaefaq2GPxbH4IkQTcQweoPs2hwUywXsokxEvnfpWD8NKyFMdief/PIzHFqcvHztOrv7h9jdXvZNFqwuN0azDbvLg9Prxen2khAlEonEHcH/VyeajEajO7Ytl0tGd4llvFZXSe8nuGLbPwfjrH6YVXrzIl/82tf52p99ld3dG7x89SL7hj28/gAZJU8uXyAuiMRicZqNBqKYoNPp0v2R2LXP52NrawtRFPF6vYTDYVwu12rQgNVqJRgMcuvWLdLp9KrXtV6v3+9jf6hYCTGfTZlOJsxnE+bzKbPZhNl0ynw2Y3H7G+I0KfH0/2mn3+KOK7nRaKBp2iq2cDerVqvoun5m3c9zrOEn4bz5+pBwLsRDwkqIeLmLX2kRyLcIFtqEim3Cxc5taxEstggoDTy5JpFyk0ZvwGw++7mOmt1PVkJ8bivLf72c4X9cz/LJ7Tx/ZCjxpxaNb1k9/O8XP8LjlhB/dFDiGU+FYr1LezjEJjTZ8z4cwfefdVZCfPZGmo+8KPMH1zJ8YlPhc3sFvmyq8rhxg/c/+x/52sERf+HRyNUGbPrr/PmNEp9+Lse3rqfPOBRTacKCSEBM3U5mjCPlckTkNMWqhqQUCAoikpJH1TVicgZJUbBH4qQKBVL5AgFRZNcVwBWOIBVKBKUUoWSSQlVDVvIsFnPErEIyX8IdiVLUNPxSmrquYYtI+AUBIaeQyGRJ5U99ppQ8gpwlLEr4RBGt0ychyxy4fJiDMaRshpAokcoXiaQz931U+EqIj12M8p5v+PkP3/PymVcCfHEzzB9vhvjD6z7+eMPN57fDfPFmgu+sx7l02c2Vr93g5u98juCnHz/jsNlq02o2CYgpbOEIOVUjLstE0hnanTbVVpuwKJFU8ngFCV9cZN/pZMfpRS4WSRaK1NtNjoIxoimZUq1OPJMjkpRwCxLpfIHFcklASCAqecScgisuoXe6DPs90qUqZq8PRdPxhYOkS1XkwqkQiXTudN/5AvXegIScRlKKBOUs6VwGn5AgXVZp97rYH5QQ//mpAG/7Ezu/8Xkz7/zKIb/7zV0+8Pgt3v+VDT74HSN/+tQt7J/9BuGPfIrqu3+bwa+9jcmvv43mR//nGYf1eh1FURiNRhQKBTRNQ1VV2u021WqVdrtNsVhkMBig6zrFYpHRaLQqV6/XmU6ndLtdyuUyrVaLZrOJruurLpVSqUS326Ver9NqtWi1WqvR54PBgFqtRqlUQtM02u32apqKarXKcDhkPB6jKArdbpd8Pr9qUquqSr/fp9lsUqlUGAwGqzrXarV7mqDzw5d1sYkzreOUNRxJFbukYk2UsQglXJkG1ajMyOlh7PQwdnkYO92MnG76sfgZh8lkkv39fRKJBGazGY/HgyiKq0CQJEk4nU5kWSYajWK1WgkEAhgMBnw+HzabjWw2iyAIq3k6EonEmQ9Ck8mE3W7H4XBgtVpxOp04HA7MZjMulwun08nBwQEWiwWPx8Ph4SGqqmI2m7HZbMiyvIphRCKRM0N2fhBMCofDq5iHx+PB4XDcMQHMPRHinAfLuRAPCWfyrAeTCa3xmPlicT4nx31mNSmK1Bxw4ZYXw7qBUK5CJpcnEAjh9fkJhcMEgiGCoRDpTJaUnCaTzb6e73N+CtYAJtMZH3rsGv4nn6Gp6TgDAomkjJBIkJJlMtkssiwTFwSGwyH9fp9ut0un07mjJZErFEnkCiSVPGqjQbV1OmffcDQimEyxPD4mImfIlytkVRVJySMXyxT0GopaRSkWcMRE8pUK1XqDgqaj1RvkKiqJXAFVP517r1TTKel1VF2n2euRLpXJlYqkSyolTSNfqdLsDRgOh0xmM/RGA2dURKlUUFSNit4gqeRIFsuU9BplXUNvdajoOp3RGK1RJ1Uoodd0vIJI5rbfTKmC3miQV1XkQol6q83yLXh6rAGMxlMe/Ucf5OixxymVSkiSRCqVQlEUZFlGFEXi8TixWAxFUVbDXcLhMI1G40eEKJ3OzWe2YouEsUQF9lwubMEQOzYzs8UCe1QgFIth9IXxSzJxWWbHE6KoqpTVCntuP55oBGsojikQICCK7FicVJot9h0OhEwWo8dPpV4jmcnglVLYQ2HqjSrBZBp7MIzNH+AgECSWSlHVNVJKAVtEIFsuYXB6sAViRNIywVQGX0wgnpIwBaPsO5yYAmEOfD6CqQyarhHPpNn3htmzuTAHArhjcQ6dLlJlDaVYpNV/81G+1aPp8pXr/MNffTvffOxJyqXKG3Y4m82YTCYslwt6PzJpynw+Xy2XyyWjH4l3/2D7D1gslszv8dja4eQnz25aLJbMl/emPmde1kouR61We1Mv6kgkwpUrV7BarRiNRra2ttja2sJsNnP16lVMJhMXL15kfX0dl8vF+vo6Pp8Ps9lMOBx+Sw7qZ5G3vPn66oHHr2WLxYLj4+NV6PTV235ROf+OeEg4F+Ih4VyIh4S1j3/9Cc7twdoffuf7rP3Gf/oY5/Zg7R2//4lzIR4Ge8fvf4L/D5QBEzQXURh8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png;base64,iVBORw0KGgoAAAANSUhEUgAAAGIAAABJCAYAAADGzvP7AAAZsElEQVR4nO2caZAkaXnf259tyWH7m8MRDq8/ehWSFQ6FbRRE2AaDDbJBDsvGyMYGYSPLB8ZcAmGJQ4jVAgpYFnaX2Z3ZY2Zndrqnj+npruruuu/7yMqsyjqyzqzMuu+7un/+0EOxzcyysLtzAP2LeCKrMt948s385/Hm+7zPu8Y5DwVrD7oC55xyLsRDwk8txHKxoNnt0ep2qdab9IZDaq02veGI8WTKZDql2elSbTQZz+aMJ1Pa3R7Nbp/ReEyt3aHZ6bJYHtPsdOmPRozGE5qdDt3h6LafCXqrw3gyoTccUdJraI0mtXaHVqdLq9tjPJ3R6/eZzuZ0hyMAhsMhJb3GfLFkNJkyHI8ZT6YrA2i0O0ymU9RGi85gQG8wYLFYMLxdZjieMBxPGE0m1FodxpMp09mMwXiy8jOfz2h3e+itDsfHS8p6nd5ggNZs0x8O6Q2GTOdzas0Wrd7pPsaTCZP5gvFk8tYIYXS5ecVwQESSeeGmkS9dfJnvr2/x/N4R37u6wXXDEclsjpdvHfHt6ztcP7Ty/OZNjP4olmCEZDbD1QMr1wwG1k12zD4/L9w6ZMtkwej089izl9i1uPjC0y+wZbYSkdO8tGPg8s4uX3j6Es9c3+TA7eOJa1s8ffkqT23c5BtXNnFEE+zu7/OZ7zxHbzzl6r6Rl/YOeOrl6zx1bYMvf/8l1g1Gtuwevn3xJf7vt57mz69c55uXr+GLRrlhdWH3RTB4vHz7yjW+euEShx4vT1/f4cLGJt/fPuS5HSMX17c5sFt44vIWr5idTHod/tfjT/Dtl9a5bLSwfnhELJ3lO1de4dkbu3z7+g6vGI0EgyG+e+MWW2brWyOErChsWZxMRyOEdI5bbh+RtAKcsH5g4obJzmg0RsrkuWw4YsfuxREM40tmSBbKHB8v2bbYSWTz7FjsBESRTLnMk1fWubS5gyMqsGNxsTg+ISAkcEQTpHIF4skk1002jrxBAmKSdKmKw+ulUK2xY/Nw0+4lGovz8oGV5nCMPRQlqeRI54vEUjJX9g/JlStsmmy4AmHaoynhlMRVk42wlMQRibNrtvP8zh6OUBRbIMQNk41AIkWlqhKU86TyRXbNNm7ZbBy4Q1giAvPxiGy1TlRMYgrFsAVChFJp3HGRpFIEwOz1E4jGuWIwYXD53xohzrk3nAvxkHAuxEPCSoh6u4vL5cB+dAsxW0TR2uS0NorWplhrozZ61Np92r0Bw+GYfn9Ir9enPxg+yPr/3LASYmdni2c+/VEs3/o8z24ccDNYwhipcBQV+D+XP8BhcJ9MQUWrt6lqOu12n1I2R0WrnXFYUKuotTpas41cLFLSdPrdLlFZod/v4oiKqLUG1WaTeqdHq9NBrdfJqxq1dodcpYpaq3F8ckIym6VSq1FttlDrDVrdLp1ej0qtTrfXp6jp1Ls99FabVrdLOp8nms6hNRpUag2qjQYlTUdttlgcn5BUFADEtERnMme5mCHlyxSqGsWqTrGq0ez0aHd7VOoN2t0uWqOB3u5QqdVp9wf3XogXX7jEJz/0O3zhwx/g45/+PLZ4kVCuRkxJ8amNz2D1byJn8uQLBYqFAlIqjd/jJRgMnnEo5wsk0jIH/gibVjPFep1eq0G93cPqC2AOxri6Z8QejXPLFeDQ5cIRS+AREsTkDJsWO7sWC63xHLPbizMcYd/rJ5NJ4orGOfD4CSdTeIJRvHGBHVeAhJJHzhcwe/zcsLlJZ1Js2DyEpSTlRpNNi5neeIrR5aFab2D1+UhrDfLlMp64iDUYIJSUMTntmH1hzE4H9miKHYuZqCRxw+Fl49BCUErdeyEuXXqWd77r3fzehz/Mv/13/57nXlpny2hlY8fIK5u7XLtxk+9eeJ7NXQPXN7axO92YTGZ8Pt8Zh9PplPl8zsnJCf1+H4DFYsFsNqXTH67+d4d3eaSdnFBvd+9a0fFkzGQ2f9MHvJjNWB4fn/mw6o3Gb9rvm2UlxI0bG3z2Y/+FP/vCZ3jPe9/N955+Cq3eotFo02p3UbUaCVEiLWfJZ9LIcoqjIxOqqp5x6HQ6eeGFF/D5fDgcDoxGI+vr65jNZvb39zk8PGR9fR2LxYLBYMBoNOJ0OolGo9jt9pV4v2ishDg5OXnD9mpGoxHD4fAN23K5vO8n4WHgvPn6kLAGp3fD8fEx8/n0jiv8nPvDGsB8PuaZm5/gSxc/QFn1IsoKu2YvB44gW4dudg6dHLoiHDkDOLxhjFYfvmiSfaufwfDsi05MZYgmJHzxJBE5hTMi4I5EEJQ8JU0jWygQSKVxRmII6QymUISgICAXymw53BR1DX9CwhyM4oqEEbN5kkqORKGIoumYXB7EXA57JIYoJ0kWygQSIlJOQZKzxNM5vMkUfjFJRa9h8/pxR2O4YglsgQBJJY+YLxLJZCnXanc5JQ+GNYD+UOV9T/8273juX+IIbxOTMhgsHo4cfow2L9tGKzf2bRzY/ZidAVStzvHx8V3vnk6nR7fTIZ5RcMcFSrUGyWyGtFql1+9RqFTwSSmEXJ6iqiLkS5TUMoqqEUim0dtt0vk8mUoVQZZJlcrUOm0Keo1mr4te04mls8QyWVqtBmEpiVJWSRWKFCtVJKVANJNFa7WpNZtkiiVS+TwlvU4oIZIpV6j3+ihVjU6vc99P+Gtx+44Y8NLB13lq91vo9TjhhMzNQydGmw+zK8i20c6RM8jmvpVDu59De4AjZ5DuXT5wqtUqoijS6/WoVCooikK1WqVarVIqlVBVFVVVaTQa1Go1BoMB9XqdxWJx3w/+YeKuraY3gyAIbG9v4/f7MZvNbG5u4vF4MBgMWCwWzGYzt27dYmtri42NDQRB4PDw8FyIB12Bc075iYU4vVuO72VdfqG5qxCFgkKjUQegVCpSq+mcnJyQlT2oapler3dfK/mLwF2FyOdz2GwmTk5O2NvbIa9IaBWZtOQk6DuiUMi/pkNHOIwjGEFQcviTacKZDH4hjlJR8cbieAUJe0RAyuWJpTMYPH7EXAG91SWTz2EJxDBH40STEpmKiiOWIC6nyBaKJPMFbrp8zCcjLm4b8CWSyIUS6WKZrFrBFovhDofIVVRikkxQkjn0+RgvlpgcHvzxBLF0jmAyjcnrJ5LOEUvJ+CSZbClPJJvFGhPu1bn+sbzmHeHxOCkUFAIBDz73DlolxaDfwnL48o8VQm82iKQypIt55LJKSJLIFBS0VptCpYxSqXDLHSSp5Gn1+8QzGYRsnnqnR66gYA3GcCckSmoZIasQSufIFwtkSyVShSKOuMRyPqM7mCKmM2TLKuliiVgmS0LJkM7nyalVxHSOcDJNTE4xXhzfLlshLKawReMk0llsUQF/PIFHTGILhZCUPF4xeW/O9OtwVyEUJUur1eToyIAgxEinQiTjZhq1PNlM8scKoWka2WyW4XCIruv0ej3a7Tb9fp9qtYqqqpTLZfr9Pp1Oh3a7fa+O7WeKuwrRaNSZTCaMRkPq9RrtdpNqJcnJyQmtVovJa4zNAZAkib29PWKxGDabDYPBgNlsJhQK4fF4ODg4wOVyEYlE8Hg8JBKJe3ZwP0vcIcRJKsXJhQsrW1y4wOTyRZavWndy4QIn3bvHDc55Y9wpxIULnKytcbK2xvHaGs6P/l2e+L1fI/Dev8Xx7fUna2ucyPKDqO/PLXcV4vi2CIu1NTz/4G9y8N6/Q+hv/43V+uMfI8RwPGEynb6hyiwXC5bHr/+tslgs6I/GvF4fwHQ65QcdBZ1+n+Fk9obqdT+4Q4hlu81EECgdmbA/8zSBSxcJXHoO55NPEn/+EkObjYndxvF4dFeHB74Qnmgca9CLPZHiwB/gwOMlUyyx7/ZhC4Uw+KLEUjLBZIoNswVnMIbWbON0u7GGguyHYtgDPlxCgl23H6vHi5DOEpezXNo3Ua9peEWZm1YbsbSMNxrFm5BwhqPEMzmcPj8mfxhTMECp0cYdDmMPRDAHQjhCQaz+IMlCCZ+YYN1qv+cn+SfhDiFu6kZ+0/le3u78LX5995/yjw3v4jcN7+Ltxn/BO23v41/5P8D7Ah9EnWh3ddjq9qjUm1R0jUZ/QL5SQW82qDbb1DttcuUioXSevFplMJmQLpbIlSuMpzPktIyUL1Cs1Wl12uSrGsVaA61eo6TrlGsNhFyByWRMo9NFyuVpdruIaZlmt4/eaKJUNSp6jUypgt6s0x9PyJUrqLUaRb1ORdco1WoU9Br90RClot71OO43dwhxofwia/t/nbW9v8ra7l9jbfuXWdv6y/yl7b/C2u4vsXbrl1nb/SXkYeauDkulEpFIhFarhSzL5HI5UqkUnU6HfD5PPB6nUCiQSCRIJBKkUinK5TKVSoVarUatViOTyaAoCoIgkE6nKZVKFAoFxuMHH+S/V9whxLXqJo9Y/z6P2H6VRyy/wiPmX+GRo0d5xPQoj5gf5RHrozxi+Xsoo8JdHWazWRwOB/F4HEEQiEajxGIxkskkPp+PQCBAOBzG4/EQCoXw+/243W4cDgexWIxQKEQkEsHrPR2qE4/HCQaDhMNhZrOH9xn/ZjnvfX1IWAmxmM9ZzOfM53MWix/a/A5bMD9T7hc7jvBWsRLid9//r/nQe/45Oy8+RzQeJRoP4ve7cAWNvHDrK3iCJjweO+GYF7/fgsdzRCoVo15rnXFY0XR6w9EqlHp8fHzm92p5fEymUGK+OL5jeM7xmxjac8bP8THHP/AHd/g9flW50+UJk8n4NBPoderRHw5X2+utJoPx9Ez51wolv64QT/6/T2F9+gnWv/skgihQrpbJKWmMrkv81tPvx2h6nlDUSzjuJxz14A+7SEoJCoXSq9ydkEhnEGWJdVeQI7eHTZsbZ8DHi/tmNq0WjD4/L27eoN1ukVN1PLEE23Y3tpCPXZeTZzZ38YlJNo0mNu0e9qxWLKE4Qlrm5ZsHGF0enMEAm44A24cmnMEQLxoOMPsDGB0+nruxjSMcIRCLY3D62LR78EUiFLQaO1YLN+1utsxWXtg74MKtA2yhEK843ZgDYS7u7NKs6diiIs9tbOIRRQ7tVqzBMEdeH/ZQFIPVxfahiT2vl6zW4Mjh5MATZMPswOR2ct1gxJtIEkhKfG/71k8vxCuP/Ql/8bmP8873/Bv2D8wcmGw4vH5MdidWl5P1rZvsGIxc29zEZLeSU3IouRx6tXrGYfd2Tlqp1qA3HNEdjpgvFvSGQ8bTCdPZjPFkzMkJtHuneXW94YhcRWU6m9Hs9ZhMp3T7fXrDMbP5jMFozHw+pz8cM53N6I9GTGZzesMR0+lp3tt0vljtZzA63Wen32c6XzAYjTk+OSFTqdIfjegNBnT6AzqDIfPF4rRe89N8v+VyyWQ2p9PvM55OKWsa0/mCyXS6yvfrD0dMZzPmyyX94ZDhaMRgPGFyO+evPxqxWC4Y/hStvJUQj3/2v+Fz7vNP/tm7+cKXvsrVG9u88PJ1TDYn23sG9owmNnb2eGVzB4fLSTjgoaikqOSzZxwaDAasVivlchmn04nZbEaSJOx2O5lMhkwmg8vlIhwO43a7UVWVeDyO1+tFFEU8Hg/xeJxoNEokEiEUCmG328lms0SjUbrdLuFwmGg0SiaToVKpEI1GEQQBt9uNxWJBFEUODw8RRfFnplNxJcRyMWe5PH35LpfL1fLUFiwXi9vrTn+vlq96WZ+cnJBMJgmFQuRyOdLpNKIoks/nkSSJdDpNLpdDkiQEQViVSyaTyLJMLBYjm80Sj8dX6zKZDPl8nmQyiSAICIJALBYjlUoRDAZX6yVJQpblM74ikQiFwt2b2Q8b583Xh4RzIR4SVkLMZjOm8znT6ZzpdMZ0OmU2mzGZTplOJ0ymE6bTKdPplMlkcsbOefOshIjJZVwxhc5wSmcwZjw+tWw5wte3/ztKMc5gMGAwGKzCnpqm0emcHbZYb9QRc3nG0wnZika10URvNimoKu1+n2Z/QKPXo9vvU2206PR6DCdTWr0ek8kYuVRmuVygqDpqvYHWbJAtlSnrdfRWG73dod5oki2VqbXbpEsVuv0+jU6XZqeN1mjR6nbRmk1yqsZisUCr1zAFohRU9XQGg1absq5TrLfunjDzAFgJcWC28Nh3r2GymInH42i6Tr/fJ5454CPX/oBUzk6316Xb7dDptBFFEVEU0XX9jENXKEIgFiOclHj2ppHrxiM80RglXcUjxDBHolw5MmP12LFHJXZtdnypFNcPzdj9Pi4ZjhiNevhTOQ6dbrxiAk80Ruh2ClVR0xCTKazBECavC1soiiMUwR2J4YxG8UcErP4g/niEDaefaq2GPxbH4IkQTcQweoPs2hwUywXsokxEvnfpWD8NKyFMdief/PIzHFqcvHztOrv7h9jdXvZNFqwuN0azDbvLg9Prxen2khAlEonEHcH/VyeajEajO7Ytl0tGd4llvFZXSe8nuGLbPwfjrH6YVXrzIl/82tf52p99ld3dG7x89SL7hj28/gAZJU8uXyAuiMRicZqNBqKYoNPp0v2R2LXP52NrawtRFPF6vYTDYVwu12rQgNVqJRgMcuvWLdLp9KrXtV6v3+9jf6hYCTGfTZlOJsxnE+bzKbPZhNl0ynw2Y3H7G+I0KfH0/2mn3+KOK7nRaKBp2iq2cDerVqvoun5m3c9zrOEn4bz5+pBwLsRDwkqIeLmLX2kRyLcIFtqEim3Cxc5taxEstggoDTy5JpFyk0ZvwGw++7mOmt1PVkJ8bivLf72c4X9cz/LJ7Tx/ZCjxpxaNb1k9/O8XP8LjlhB/dFDiGU+FYr1LezjEJjTZ8z4cwfefdVZCfPZGmo+8KPMH1zJ8YlPhc3sFvmyq8rhxg/c/+x/52sERf+HRyNUGbPrr/PmNEp9+Lse3rqfPOBRTacKCSEBM3U5mjCPlckTkNMWqhqQUCAoikpJH1TVicgZJUbBH4qQKBVL5AgFRZNcVwBWOIBVKBKUUoWSSQlVDVvIsFnPErEIyX8IdiVLUNPxSmrquYYtI+AUBIaeQyGRJ5U99ppQ8gpwlLEr4RBGt0ychyxy4fJiDMaRshpAokcoXiaQz931U+EqIj12M8p5v+PkP3/PymVcCfHEzzB9vhvjD6z7+eMPN57fDfPFmgu+sx7l02c2Vr93g5u98juCnHz/jsNlq02o2CYgpbOEIOVUjLstE0hnanTbVVpuwKJFU8ngFCV9cZN/pZMfpRS4WSRaK1NtNjoIxoimZUq1OPJMjkpRwCxLpfIHFcklASCAqecScgisuoXe6DPs90qUqZq8PRdPxhYOkS1XkwqkQiXTudN/5AvXegIScRlKKBOUs6VwGn5AgXVZp97rYH5QQ//mpAG/7Ezu/8Xkz7/zKIb/7zV0+8Pgt3v+VDT74HSN/+tQt7J/9BuGPfIrqu3+bwa+9jcmvv43mR//nGYf1eh1FURiNRhQKBTRNQ1VV2u021WqVdrtNsVhkMBig6zrFYpHRaLQqV6/XmU6ndLtdyuUyrVaLZrOJruurLpVSqUS326Ver9NqtWi1WqvR54PBgFqtRqlUQtM02u32apqKarXKcDhkPB6jKArdbpd8Pr9qUquqSr/fp9lsUqlUGAwGqzrXarV7mqDzw5d1sYkzreOUNRxJFbukYk2UsQglXJkG1ajMyOlh7PQwdnkYO92MnG76sfgZh8lkkv39fRKJBGazGY/HgyiKq0CQJEk4nU5kWSYajWK1WgkEAhgMBnw+HzabjWw2iyAIq3k6EonEmQ9Ck8mE3W7H4XBgtVpxOp04HA7MZjMulwun08nBwQEWiwWPx8Ph4SGqqmI2m7HZbMiyvIphRCKRM0N2fhBMCofDq5iHx+PB4XDcMQHMPRHinAfLuRAPCWfyrAeTCa3xmPlicT4nx31mNSmK1Bxw4ZYXw7qBUK5CJpcnEAjh9fkJhcMEgiGCoRDpTJaUnCaTzb6e73N+CtYAJtMZH3rsGv4nn6Gp6TgDAomkjJBIkJJlMtkssiwTFwSGwyH9fp9ut0un07mjJZErFEnkCiSVPGqjQbV1OmffcDQimEyxPD4mImfIlytkVRVJySMXyxT0GopaRSkWcMRE8pUK1XqDgqaj1RvkKiqJXAFVP517r1TTKel1VF2n2euRLpXJlYqkSyolTSNfqdLsDRgOh0xmM/RGA2dURKlUUFSNit4gqeRIFsuU9BplXUNvdajoOp3RGK1RJ1Uoodd0vIJI5rbfTKmC3miQV1XkQol6q83yLXh6rAGMxlMe/Ucf5OixxymVSkiSRCqVQlEUZFlGFEXi8TixWAxFUVbDXcLhMI1G40eEKJ3OzWe2YouEsUQF9lwubMEQOzYzs8UCe1QgFIth9IXxSzJxWWbHE6KoqpTVCntuP55oBGsojikQICCK7FicVJot9h0OhEwWo8dPpV4jmcnglVLYQ2HqjSrBZBp7MIzNH+AgECSWSlHVNVJKAVtEIFsuYXB6sAViRNIywVQGX0wgnpIwBaPsO5yYAmEOfD6CqQyarhHPpNn3htmzuTAHArhjcQ6dLlJlDaVYpNV/81G+1aPp8pXr/MNffTvffOxJyqXKG3Y4m82YTCYslwt6PzJpynw+Xy2XyyWjH4l3/2D7D1gslszv8dja4eQnz25aLJbMl/emPmde1kouR61We1Mv6kgkwpUrV7BarRiNRra2ttja2sJsNnP16lVMJhMXL15kfX0dl8vF+vo6Pp8Ps9lMOBx+Sw7qZ5G3vPn66oHHr2WLxYLj4+NV6PTV235ROf+OeEg4F+Ih4VyIh4S1j3/9Cc7twdoffuf7rP3Gf/oY5/Zg7R2//4lzIR4Ge8fvf4L/D5QBEzQXURh8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</a:rPr>
              <a:t>ОТКРЫТЫЕ  ИНФОРМАЦИОННЫЕ РЕСУРСЫ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43306" y="3929066"/>
            <a:ext cx="52565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Официальный сайт Сухиничского района            </a:t>
            </a:r>
            <a:r>
              <a:rPr lang="en-US" dirty="0" smtClean="0">
                <a:hlinkClick r:id="rId2"/>
              </a:rPr>
              <a:t>http://www.suhinichi-admin.ru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643306" y="1785926"/>
            <a:ext cx="540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Портал органов власти Калужской области   </a:t>
            </a:r>
          </a:p>
          <a:p>
            <a:r>
              <a:rPr lang="en-US" dirty="0" smtClean="0">
                <a:hlinkClick r:id="rId3"/>
              </a:rPr>
              <a:t>http://admoblkaluga.ru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643306" y="2571744"/>
            <a:ext cx="5616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hlinkClick r:id="rId4"/>
            </a:endParaRPr>
          </a:p>
          <a:p>
            <a:r>
              <a:rPr lang="ru-RU" dirty="0" smtClean="0"/>
              <a:t>Министерство финансов Калужской области</a:t>
            </a:r>
          </a:p>
          <a:p>
            <a:r>
              <a:rPr lang="en-US" dirty="0" smtClean="0">
                <a:hlinkClick r:id="rId4"/>
              </a:rPr>
              <a:t>http://admoblkaluga.ru/main/work/finances/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714744" y="4857760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Единый портал бюджетной системы «Электронный бюджет»</a:t>
            </a:r>
          </a:p>
          <a:p>
            <a:r>
              <a:rPr lang="en-US" dirty="0" smtClean="0">
                <a:hlinkClick r:id="rId5"/>
              </a:rPr>
              <a:t>http://bus.gov.ru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30" name="Picture 6" descr="http://oldshent.minobr63.ru/wp-content/uploads/2017/12/patneers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5000636"/>
            <a:ext cx="2843808" cy="792088"/>
          </a:xfrm>
          <a:prstGeom prst="rect">
            <a:avLst/>
          </a:prstGeom>
          <a:noFill/>
        </p:spPr>
      </p:pic>
      <p:sp>
        <p:nvSpPr>
          <p:cNvPr id="1034" name="AutoShape 10" descr="https://im0-tub-ru.yandex.net/i?id=c41bbe43e9ec652840653f615148ddb6-sr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im0-tub-ru.yandex.net/i?id=c41bbe43e9ec652840653f615148ddb6-sr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http://2015.forummsk.com/data/media/c148c3e4924db138652b1db2ce10cb5c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1714488"/>
            <a:ext cx="3528392" cy="857251"/>
          </a:xfrm>
          <a:prstGeom prst="rect">
            <a:avLst/>
          </a:prstGeom>
          <a:noFill/>
        </p:spPr>
      </p:pic>
      <p:pic>
        <p:nvPicPr>
          <p:cNvPr id="1040" name="Picture 16" descr="http://pandia.ru/text/78/625/images/image002_183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2786058"/>
            <a:ext cx="2786082" cy="936104"/>
          </a:xfrm>
          <a:prstGeom prst="rect">
            <a:avLst/>
          </a:prstGeom>
          <a:noFill/>
        </p:spPr>
      </p:pic>
      <p:pic>
        <p:nvPicPr>
          <p:cNvPr id="25" name="Picture 2" descr="https://im0-tub-ru.yandex.net/i?id=64f17f9e49f34e657ce57d110a0b100b&amp;n=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2844" y="785794"/>
            <a:ext cx="2857520" cy="714380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3643306" y="785794"/>
            <a:ext cx="5143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Министерство финансов Российской Федерации</a:t>
            </a:r>
          </a:p>
          <a:p>
            <a:endParaRPr lang="ru-RU" dirty="0" smtClean="0"/>
          </a:p>
        </p:txBody>
      </p:sp>
      <p:sp>
        <p:nvSpPr>
          <p:cNvPr id="27" name="Прямоугольник 26"/>
          <p:cNvSpPr/>
          <p:nvPr/>
        </p:nvSpPr>
        <p:spPr>
          <a:xfrm>
            <a:off x="3714744" y="1142984"/>
            <a:ext cx="22343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0"/>
              </a:rPr>
              <a:t>https://www.minfin.ru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26B618A5-6179-4334-83E2-81AD55E37DEB}" type="slidenum">
              <a:rPr lang="ru-RU" smtClean="0">
                <a:ln>
                  <a:solidFill>
                    <a:schemeClr val="bg1"/>
                  </a:solidFill>
                </a:ln>
              </a:rPr>
              <a:pPr/>
              <a:t>28</a:t>
            </a:fld>
            <a:endParaRPr lang="ru-RU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19" name="Picture 2" descr="https://suhinichi-admin.ru/wp-content/uploads/2020/02/1920-613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42844" y="3929066"/>
            <a:ext cx="2857520" cy="78579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2910" y="142852"/>
            <a:ext cx="78581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Бюджетная политика муниципального района «Сухиничский район» направлена на создание условий динамичного роста экономики и обеспечение социальной стабильности района, роста экономической и инвестиционной активности предприятий, от чего зависят поступления доходов в бюджет.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8" name="Picture 2" descr="http://www.myshared.ru/thumbs/29/1306413/big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928802"/>
            <a:ext cx="4286250" cy="321945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71472" y="5500702"/>
            <a:ext cx="8064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Подготовлено отделом финансов администрации МР «Сухиничский район» </a:t>
            </a:r>
          </a:p>
          <a:p>
            <a:pPr algn="ctr"/>
            <a:r>
              <a:rPr lang="ru-RU" sz="1400" dirty="0" smtClean="0"/>
              <a:t>e-mail: </a:t>
            </a:r>
            <a:r>
              <a:rPr lang="en-US" sz="1400" smtClean="0"/>
              <a:t>fosuhin@adm.kaluga.ru</a:t>
            </a:r>
            <a:endParaRPr lang="ru-RU" sz="1400" dirty="0" smtClean="0"/>
          </a:p>
          <a:p>
            <a:pPr algn="ctr"/>
            <a:endParaRPr lang="ru-RU" sz="1400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7010400" y="6357958"/>
            <a:ext cx="2133600" cy="365125"/>
          </a:xfrm>
        </p:spPr>
        <p:txBody>
          <a:bodyPr/>
          <a:lstStyle/>
          <a:p>
            <a:fld id="{26B618A5-6179-4334-83E2-81AD55E37DEB}" type="slidenum">
              <a:rPr lang="ru-RU" smtClean="0">
                <a:ln>
                  <a:solidFill>
                    <a:schemeClr val="bg1"/>
                  </a:solidFill>
                </a:ln>
              </a:rPr>
              <a:pPr/>
              <a:t>29</a:t>
            </a:fld>
            <a:endParaRPr lang="ru-RU" dirty="0">
              <a:ln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14480" y="714356"/>
            <a:ext cx="585791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Уважаемые жители Сухиничского района!</a:t>
            </a:r>
          </a:p>
          <a:p>
            <a:pPr algn="ctr"/>
            <a:endParaRPr lang="ru-RU" i="1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i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Перед вами информационный материал –</a:t>
            </a:r>
          </a:p>
          <a:p>
            <a:pPr algn="ctr"/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«Бюджет для граждан», где в доступной и понятной форме отражены основные параметры исполнения бюджета Сухиничского района за 2021 год. </a:t>
            </a:r>
          </a:p>
          <a:p>
            <a:pPr algn="ctr"/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Создавая «Бюджет для граждан», мы стремились обеспечить реализацию принципов прозрачности и открытости бюджетных данных, ведь вопросы наполнения и расходования бюджета затрагивают интересы каждого жителя Сухиничского района (к решению районной думы № 178 «Об  утверждении  отчета  об исполнении бюджета МР «Сухиничский район» за  2021 год» от 31.03.2022.</a:t>
            </a:r>
            <a:endParaRPr lang="ru-RU" i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26B618A5-6179-4334-83E2-81AD55E37DEB}" type="slidenum">
              <a:rPr lang="ru-RU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pPr/>
              <a:t>3</a:t>
            </a:fld>
            <a:endParaRPr lang="ru-RU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image3.slideserve.com/5958757/slide4-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29396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010400" y="6357958"/>
            <a:ext cx="2133600" cy="365125"/>
          </a:xfrm>
        </p:spPr>
        <p:txBody>
          <a:bodyPr/>
          <a:lstStyle/>
          <a:p>
            <a:fld id="{26B618A5-6179-4334-83E2-81AD55E37DEB}" type="slidenum">
              <a:rPr lang="ru-RU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pPr/>
              <a:t>4</a:t>
            </a:fld>
            <a:endParaRPr lang="ru-RU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adm-bobrov.ru/sites/default/files/econ_invest/budjetdlgrazhdan_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010400" y="6286520"/>
            <a:ext cx="2133600" cy="365125"/>
          </a:xfrm>
        </p:spPr>
        <p:txBody>
          <a:bodyPr/>
          <a:lstStyle/>
          <a:p>
            <a:fld id="{26B618A5-6179-4334-83E2-81AD55E37DEB}" type="slidenum">
              <a:rPr lang="ru-RU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pPr/>
              <a:t>5</a:t>
            </a:fld>
            <a:endParaRPr lang="ru-RU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26B618A5-6179-4334-83E2-81AD55E37DEB}" type="slidenum">
              <a:rPr lang="ru-RU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pPr/>
              <a:t>6</a:t>
            </a:fld>
            <a:endParaRPr lang="ru-RU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" y="71414"/>
          <a:ext cx="9072594" cy="6588643"/>
        </p:xfrm>
        <a:graphic>
          <a:graphicData uri="http://schemas.openxmlformats.org/drawingml/2006/table">
            <a:tbl>
              <a:tblPr/>
              <a:tblGrid>
                <a:gridCol w="642909"/>
                <a:gridCol w="4243683"/>
                <a:gridCol w="963306"/>
                <a:gridCol w="1033364"/>
                <a:gridCol w="1243542"/>
                <a:gridCol w="945790"/>
              </a:tblGrid>
              <a:tr h="243095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latin typeface="Times New Roman"/>
                        </a:rPr>
                        <a:t>    Основные показатели  социально-экономического развития </a:t>
                      </a:r>
                    </a:p>
                  </a:txBody>
                  <a:tcPr marL="3999" marR="3999" marT="3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0300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latin typeface="Times New Roman"/>
                        </a:rPr>
                        <a:t>МР "Сухиничский район"  за  2021  год</a:t>
                      </a:r>
                    </a:p>
                  </a:txBody>
                  <a:tcPr marL="3999" marR="3999" marT="3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73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Times New Roman"/>
                        </a:rPr>
                        <a:t>№ </a:t>
                      </a:r>
                      <a:r>
                        <a:rPr lang="ru-RU" sz="900" b="1" i="0" u="none" strike="noStrike" dirty="0" err="1">
                          <a:latin typeface="Times New Roman"/>
                        </a:rPr>
                        <a:t>п</a:t>
                      </a:r>
                      <a:r>
                        <a:rPr lang="ru-RU" sz="900" b="1" i="0" u="none" strike="noStrike" dirty="0">
                          <a:latin typeface="Times New Roman"/>
                        </a:rPr>
                        <a:t>/</a:t>
                      </a:r>
                      <a:r>
                        <a:rPr lang="ru-RU" sz="900" b="1" i="0" u="none" strike="noStrike" dirty="0" err="1">
                          <a:latin typeface="Times New Roman"/>
                        </a:rPr>
                        <a:t>п</a:t>
                      </a:r>
                      <a:endParaRPr lang="ru-RU" sz="900" b="1" i="0" u="none" strike="noStrike" dirty="0">
                        <a:latin typeface="Times New Roman"/>
                      </a:endParaRPr>
                    </a:p>
                  </a:txBody>
                  <a:tcPr marL="3999" marR="3999" marT="3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Times New Roman"/>
                        </a:rPr>
                        <a:t>Показатели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Times New Roman"/>
                        </a:rPr>
                        <a:t>Единица 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2020 год 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2021 год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latin typeface="Times New Roman"/>
                        </a:rPr>
                        <a:t>2021</a:t>
                      </a:r>
                    </a:p>
                  </a:txBody>
                  <a:tcPr marL="3999" marR="3999" marT="39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9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Times New Roman"/>
                        </a:rPr>
                        <a:t>измерения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к  2020 %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2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Times New Roman"/>
                        </a:rPr>
                        <a:t>Объем валовой продукции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5 655,0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5 793,4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102,4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</a:tr>
              <a:tr h="17144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latin typeface="Times New Roman"/>
                        </a:rPr>
                        <a:t>1.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Times New Roman"/>
                        </a:rPr>
                        <a:t>Население и труд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5993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Численность населения на</a:t>
                      </a:r>
                      <a:r>
                        <a:rPr lang="ru-RU" sz="900" b="1" i="0" u="none" strike="noStrike">
                          <a:latin typeface="Times New Roman"/>
                        </a:rPr>
                        <a:t> конец года</a:t>
                      </a:r>
                      <a:r>
                        <a:rPr lang="ru-RU" sz="900" b="0" i="0" u="none" strike="noStrike">
                          <a:latin typeface="Times New Roman"/>
                        </a:rPr>
                        <a:t>                         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тыс.чел.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22,667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22,464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99,1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в т.ч. дети до 18 лет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тыс.чел.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3928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3887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99,0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1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Times New Roman"/>
                        </a:rPr>
                        <a:t>Число  родившихся  граждан                              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147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148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100,7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1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Times New Roman"/>
                        </a:rPr>
                        <a:t>Число  умерших граждан                                                                                       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459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451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98,3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Миграционный  прирост (убыль)                                         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52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100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192,3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53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Times New Roman"/>
                        </a:rPr>
                        <a:t>Численность работающих в экономике 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тыс.чел.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6,2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5,8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93,5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3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Times New Roman"/>
                        </a:rPr>
                        <a:t>Уровень безработицы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%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1,02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0,57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"/>
                        </a:rPr>
                        <a:t>0,6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Times New Roman"/>
                        </a:rPr>
                        <a:t>Количество  безработных  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365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298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81,6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4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Times New Roman"/>
                        </a:rPr>
                        <a:t>Численность пенсионеров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7245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7 054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"/>
                        </a:rPr>
                        <a:t>97,4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5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Times New Roman"/>
                        </a:rPr>
                        <a:t>Среднемесячная заработная плата на 1 работника 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 руб.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25910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27 275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105,3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8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Times New Roman"/>
                        </a:rPr>
                        <a:t>Средний размер месячных пенсий пенсионеров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руб.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Times New Roman"/>
                        </a:rPr>
                        <a:t>14906,4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Times New Roman"/>
                        </a:rPr>
                        <a:t>15 019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100,8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47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Times New Roman"/>
                        </a:rPr>
                        <a:t>Величина прожиточного минимума на душу населения в месяц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 руб.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Times New Roman"/>
                        </a:rPr>
                        <a:t>11117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Times New Roman"/>
                        </a:rPr>
                        <a:t>11 618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104,5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4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2.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 dirty="0">
                          <a:latin typeface="Times New Roman"/>
                        </a:rPr>
                        <a:t>Промышленное производство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68683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Объем произведенной  промышленной продукции по разделам С,D,Е ОКВЭД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млн. </a:t>
                      </a:r>
                      <a:r>
                        <a:rPr lang="ru-RU" sz="900" b="0" i="0" u="none" strike="noStrike" dirty="0" err="1">
                          <a:latin typeface="Times New Roman"/>
                        </a:rPr>
                        <a:t>руб</a:t>
                      </a:r>
                      <a:endParaRPr lang="ru-RU" sz="900" b="0" i="0" u="none" strike="noStrike" dirty="0">
                        <a:latin typeface="Times New Roman"/>
                      </a:endParaRP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1 574,8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1 673,5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106,3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Численность работающих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968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823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85,0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5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Среднемесячная заработная плата на 1 работника 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 руб.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23 140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24 813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107,2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4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3.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Times New Roman"/>
                        </a:rPr>
                        <a:t>Агропромышленный комплекс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558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Объем продукции сельского  хозяйства  всего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1 873,5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2 001,5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106,8%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47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в том числе  объем продукции сельскохозяйственных предприятий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1 676,7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1 915,5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114,2%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4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Численность работающих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385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392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101,8%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4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Среднемесячная заработная плата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тыс. руб.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24,8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26,5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"/>
                        </a:rPr>
                        <a:t>106,7%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4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4.</a:t>
                      </a:r>
                    </a:p>
                  </a:txBody>
                  <a:tcPr marL="3999" marR="3999" marT="39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Times New Roman"/>
                        </a:rPr>
                        <a:t>Инвестиции и строительство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999" marR="3999" marT="39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8147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Инвестиций в основной капитал за счет всех источников финансирования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1 203,7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1 383,7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115,0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4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из них за счет: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 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5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собственных и заемных средств организаций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198,0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1 015,6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512,9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2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бюджетных средств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665,1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368,0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55,3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4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5.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Times New Roman"/>
                        </a:rPr>
                        <a:t>Потребительский рынок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999" marR="3999" marT="399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471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Оборот розничной торговли  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1" u="none" strike="noStrike" dirty="0">
                          <a:latin typeface="Arial Cyr"/>
                        </a:rPr>
                        <a:t>2 340,0</a:t>
                      </a:r>
                    </a:p>
                  </a:txBody>
                  <a:tcPr marL="3999" marR="3999" marT="39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1" u="none" strike="noStrike" dirty="0">
                          <a:latin typeface="Arial Cyr"/>
                        </a:rPr>
                        <a:t>2 375,0</a:t>
                      </a:r>
                    </a:p>
                  </a:txBody>
                  <a:tcPr marL="3999" marR="3999" marT="39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101,5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73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99" marR="3999" marT="399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Объем платных услуг населению 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1" u="none" strike="noStrike">
                          <a:latin typeface="Arial Cyr"/>
                        </a:rPr>
                        <a:t>411,0</a:t>
                      </a:r>
                    </a:p>
                  </a:txBody>
                  <a:tcPr marL="3999" marR="3999" marT="39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1" u="none" strike="noStrike" dirty="0">
                          <a:latin typeface="Arial Cyr"/>
                        </a:rPr>
                        <a:t>415,3</a:t>
                      </a:r>
                    </a:p>
                  </a:txBody>
                  <a:tcPr marL="3999" marR="3999" marT="39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101,0</a:t>
                      </a:r>
                    </a:p>
                  </a:txBody>
                  <a:tcPr marL="3999" marR="3999" marT="3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618A5-6179-4334-83E2-81AD55E37DEB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71414"/>
          <a:ext cx="9143999" cy="6367975"/>
        </p:xfrm>
        <a:graphic>
          <a:graphicData uri="http://schemas.openxmlformats.org/drawingml/2006/table">
            <a:tbl>
              <a:tblPr/>
              <a:tblGrid>
                <a:gridCol w="608370"/>
                <a:gridCol w="4129549"/>
                <a:gridCol w="1013952"/>
                <a:gridCol w="1087693"/>
                <a:gridCol w="1308918"/>
                <a:gridCol w="995517"/>
              </a:tblGrid>
              <a:tr h="15491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 dirty="0">
                          <a:latin typeface="Times New Roman"/>
                        </a:rPr>
                        <a:t>6.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Times New Roman"/>
                        </a:rPr>
                        <a:t>Социальное обеспечение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911" marR="3911" marT="39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44288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Численность граждан, имеющих право на меры социальной поддержки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17 867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17 964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100,5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16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Times New Roman"/>
                        </a:rPr>
                        <a:t>Общая сумма средств федерального и областного бюджетов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млн. руб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1 547,0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1 622,0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104,8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83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7.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 dirty="0">
                          <a:latin typeface="Times New Roman"/>
                        </a:rPr>
                        <a:t>Образование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31082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Times New Roman"/>
                        </a:rPr>
                        <a:t>Число школ -всего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единиц 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15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15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"/>
                        </a:rPr>
                        <a:t>100,0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5024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Times New Roman"/>
                        </a:rPr>
                        <a:t>Численность учащихся в общеобразовательных школах- всего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2 043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2 012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98,5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6812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Times New Roman"/>
                        </a:rPr>
                        <a:t>Обеспеченность дошкольными образовательными учреждениями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мест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917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917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100,0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7407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Заработная плата педагогических работников 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тыс. руб.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36,2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38,7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106,9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7407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Times New Roman"/>
                        </a:rPr>
                        <a:t>Заработная  плата  педагогических работников дошкольных учреждений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тыс. руб.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31,7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30,3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95,6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9920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Times New Roman"/>
                        </a:rPr>
                        <a:t>Заработная  плата педагогических работников учреждений дополнительного образования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тыс. руб.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38,1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40,3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105,8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6683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8.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 dirty="0">
                          <a:latin typeface="Times New Roman"/>
                        </a:rPr>
                        <a:t>Здравоохранение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911" marR="3911" marT="39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8453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Times New Roman"/>
                        </a:rPr>
                        <a:t>Обеспеченность врачами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чел</a:t>
                      </a:r>
                      <a:r>
                        <a:rPr lang="ru-RU" sz="900" b="0" i="0" u="none" strike="noStrike" dirty="0" smtClean="0">
                          <a:latin typeface="Times New Roman"/>
                        </a:rPr>
                        <a:t>. на </a:t>
                      </a:r>
                      <a:r>
                        <a:rPr lang="ru-RU" sz="900" b="0" i="0" u="none" strike="noStrike" dirty="0">
                          <a:latin typeface="Times New Roman"/>
                        </a:rPr>
                        <a:t>10 тыс. жителей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17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15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89,4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34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latin typeface="Times New Roman"/>
                        </a:rPr>
                        <a:t>Обеспеченность средним медицинским персоналом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чел</a:t>
                      </a:r>
                      <a:r>
                        <a:rPr lang="ru-RU" sz="900" b="0" i="0" u="none" strike="noStrike" dirty="0" smtClean="0">
                          <a:latin typeface="Times New Roman"/>
                        </a:rPr>
                        <a:t>. на </a:t>
                      </a:r>
                      <a:r>
                        <a:rPr lang="ru-RU" sz="900" b="0" i="0" u="none" strike="noStrike" dirty="0">
                          <a:latin typeface="Times New Roman"/>
                        </a:rPr>
                        <a:t>10 тыс. жителей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63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63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100,0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24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Число обращений к врачам на 1 жителя ( включая скорую помощь)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единиц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6,5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4,5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"/>
                        </a:rPr>
                        <a:t>69,2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83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9.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Times New Roman"/>
                        </a:rPr>
                        <a:t>Культура и искусство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3911" marR="3911" marT="39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59680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Число читателей в библиотеках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14 601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14 650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100,3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906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Число  культурно-досуговых мероприятий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шт.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3 431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4 125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"/>
                        </a:rPr>
                        <a:t>120,2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56203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Число посетителей культурно-досуговых мероприятий в домах культуры и клубах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69 472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85 300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122,8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35417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число учащихся в детских музыкальных, художественных школах и школах искусств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чел.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287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301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104,9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489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Обеспеченность: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 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 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9167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общедоступными библиотеками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учр.на 1 тыс.чел.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1,1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1,0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90,9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91675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учреждениями культурно-досугового типа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учр.на 1 тыс.чел.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1,1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1,0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90,9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489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Заработная плата  работников библиотек 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тыс. руб.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35,6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37,0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103,9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202579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Заработная плата  преподавателей  ДШИ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тыс. руб.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38,1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40,0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105,0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906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Заработная плата работников МСКК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тыс. руб.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35,6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37,0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103,9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6683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1" i="0" u="none" strike="noStrike">
                          <a:latin typeface="Times New Roman"/>
                        </a:rPr>
                        <a:t>10.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>
                          <a:latin typeface="Times New Roman"/>
                        </a:rPr>
                        <a:t>Физкультура и спорт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60871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Число спортивных сооружений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единиц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53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>
                          <a:latin typeface="Arial Cyr"/>
                        </a:rPr>
                        <a:t>59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111,3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17077"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3911" marR="3911" marT="391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latin typeface="Times New Roman"/>
                        </a:rPr>
                        <a:t>Численность занимающихся в спортивных секциях и группах физкультурно-оздоровительной направленности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/>
                        </a:rPr>
                        <a:t>тыс.  чел.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11,3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 Cyr"/>
                        </a:rPr>
                        <a:t>11,7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1" u="none" strike="noStrike" dirty="0">
                          <a:latin typeface="Arial"/>
                        </a:rPr>
                        <a:t>103,5</a:t>
                      </a:r>
                    </a:p>
                  </a:txBody>
                  <a:tcPr marL="3911" marR="3911" marT="39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85984" y="142852"/>
            <a:ext cx="4680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7030A0"/>
                </a:solidFill>
              </a:rPr>
              <a:t>ДОХОДНАЯ ЧАСТЬ РАЙОННОГО БЮДЖЕТА</a:t>
            </a:r>
            <a:endParaRPr lang="ru-RU" sz="1600" b="1" i="1" dirty="0">
              <a:solidFill>
                <a:srgbClr val="7030A0"/>
              </a:solidFill>
            </a:endParaRPr>
          </a:p>
        </p:txBody>
      </p:sp>
      <p:graphicFrame>
        <p:nvGraphicFramePr>
          <p:cNvPr id="8" name="Содержимое 9"/>
          <p:cNvGraphicFramePr>
            <a:graphicFrameLocks/>
          </p:cNvGraphicFramePr>
          <p:nvPr/>
        </p:nvGraphicFramePr>
        <p:xfrm>
          <a:off x="0" y="928670"/>
          <a:ext cx="9144000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28596" y="714356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НАЛОГОВЫЕ ДОХОДЫ</a:t>
            </a:r>
            <a:endParaRPr lang="ru-RU" sz="1600" b="1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57554" y="714356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НЕНАЛОГОВЫЕ ДОХОДЫ</a:t>
            </a:r>
            <a:endParaRPr lang="ru-RU" sz="1600" b="1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00826" y="714356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БЕЗВОЗМЕЗДНЫЕ ПОСТУПЛЕНИЯ</a:t>
            </a:r>
            <a:endParaRPr lang="ru-RU" sz="1600" b="1" dirty="0">
              <a:solidFill>
                <a:srgbClr val="7030A0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7010400" y="6357958"/>
            <a:ext cx="2133600" cy="365125"/>
          </a:xfrm>
        </p:spPr>
        <p:txBody>
          <a:bodyPr/>
          <a:lstStyle/>
          <a:p>
            <a:fld id="{26B618A5-6179-4334-83E2-81AD55E37DEB}" type="slidenum">
              <a:rPr lang="ru-RU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pPr/>
              <a:t>8</a:t>
            </a:fld>
            <a:endParaRPr lang="ru-RU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929190" y="857232"/>
          <a:ext cx="4071966" cy="24098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79625"/>
                <a:gridCol w="927823"/>
                <a:gridCol w="882259"/>
                <a:gridCol w="882259"/>
              </a:tblGrid>
              <a:tr h="4384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2021</a:t>
                      </a:r>
                      <a:endParaRPr lang="ru-RU" dirty="0"/>
                    </a:p>
                  </a:txBody>
                  <a:tcPr/>
                </a:tc>
              </a:tr>
              <a:tr h="56925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1013,8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993,5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1072,7</a:t>
                      </a:r>
                      <a:endParaRPr lang="ru-RU" dirty="0"/>
                    </a:p>
                  </a:txBody>
                  <a:tcPr/>
                </a:tc>
              </a:tr>
              <a:tr h="57912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Расходы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1039,1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986,5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1041,0</a:t>
                      </a:r>
                      <a:endParaRPr lang="ru-RU" dirty="0"/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Дефицит (-)</a:t>
                      </a:r>
                    </a:p>
                    <a:p>
                      <a:r>
                        <a:rPr lang="ru-RU" sz="1600" dirty="0" smtClean="0"/>
                        <a:t>Профицит (+)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-25,3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7,0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31,7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785918" y="0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Анализ бюджета за 2019-2021 годы (млн.руб.)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142844" y="3643314"/>
          <a:ext cx="4500594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0" y="500042"/>
          <a:ext cx="5000628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8001024" y="500042"/>
            <a:ext cx="857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(млн.руб.)</a:t>
            </a: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>
          <a:xfrm>
            <a:off x="7010400" y="6357958"/>
            <a:ext cx="2133600" cy="365125"/>
          </a:xfrm>
        </p:spPr>
        <p:txBody>
          <a:bodyPr/>
          <a:lstStyle/>
          <a:p>
            <a:fld id="{26B618A5-6179-4334-83E2-81AD55E37DEB}" type="slidenum">
              <a:rPr lang="ru-RU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</a:rPr>
              <a:pPr/>
              <a:t>9</a:t>
            </a:fld>
            <a:endParaRPr lang="ru-RU" dirty="0">
              <a:ln>
                <a:solidFill>
                  <a:schemeClr val="bg1"/>
                </a:solidFill>
              </a:ln>
              <a:solidFill>
                <a:srgbClr val="002060"/>
              </a:solidFill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4929190" y="3325802"/>
          <a:ext cx="4071966" cy="353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002060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11250</TotalTime>
  <Words>3238</Words>
  <Application>Microsoft Office PowerPoint</Application>
  <PresentationFormat>Экран (4:3)</PresentationFormat>
  <Paragraphs>686</Paragraphs>
  <Slides>29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 Windows</dc:creator>
  <cp:lastModifiedBy>User Windows</cp:lastModifiedBy>
  <cp:revision>909</cp:revision>
  <dcterms:created xsi:type="dcterms:W3CDTF">2019-02-12T05:41:58Z</dcterms:created>
  <dcterms:modified xsi:type="dcterms:W3CDTF">2022-04-27T13:38:45Z</dcterms:modified>
</cp:coreProperties>
</file>