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68" r:id="rId1"/>
  </p:sldMasterIdLst>
  <p:notesMasterIdLst>
    <p:notesMasterId r:id="rId18"/>
  </p:notesMasterIdLst>
  <p:sldIdLst>
    <p:sldId id="256" r:id="rId2"/>
    <p:sldId id="258" r:id="rId3"/>
    <p:sldId id="257" r:id="rId4"/>
    <p:sldId id="263" r:id="rId5"/>
    <p:sldId id="264" r:id="rId6"/>
    <p:sldId id="306" r:id="rId7"/>
    <p:sldId id="269" r:id="rId8"/>
    <p:sldId id="276" r:id="rId9"/>
    <p:sldId id="281" r:id="rId10"/>
    <p:sldId id="307" r:id="rId11"/>
    <p:sldId id="290" r:id="rId12"/>
    <p:sldId id="308" r:id="rId13"/>
    <p:sldId id="313" r:id="rId14"/>
    <p:sldId id="310" r:id="rId15"/>
    <p:sldId id="314" r:id="rId16"/>
    <p:sldId id="312" r:id="rId17"/>
  </p:sldIdLst>
  <p:sldSz cx="12801600" cy="9601200" type="A3"/>
  <p:notesSz cx="9144000" cy="6858000"/>
  <p:embeddedFontLst>
    <p:embeddedFont>
      <p:font typeface="Arial Narrow" pitchFamily="34" charset="0"/>
      <p:regular r:id="rId19"/>
      <p:bold r:id="rId20"/>
      <p:italic r:id="rId21"/>
      <p:boldItalic r:id="rId22"/>
    </p:embeddedFont>
    <p:embeddedFont>
      <p:font typeface="Franklin Gothic Demi Cond" pitchFamily="34" charset="0"/>
      <p:regular r:id="rId23"/>
    </p:embeddedFont>
    <p:embeddedFont>
      <p:font typeface="BatangChe" pitchFamily="49" charset="-127"/>
      <p:regular r:id="rId24"/>
    </p:embeddedFont>
    <p:embeddedFont>
      <p:font typeface="Tahoma" pitchFamily="34" charset="0"/>
      <p:regular r:id="rId25"/>
      <p:bold r:id="rId26"/>
    </p:embeddedFont>
    <p:embeddedFont>
      <p:font typeface="Aharoni" pitchFamily="2" charset="-79"/>
      <p:bold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Franklin Gothic Medium Cond" pitchFamily="34" charset="0"/>
      <p:regular r:id="rId32"/>
    </p:embeddedFont>
    <p:embeddedFont>
      <p:font typeface="Wingdings 2" pitchFamily="18" charset="2"/>
      <p:regular r:id="rId33"/>
    </p:embeddedFont>
    <p:embeddedFont>
      <p:font typeface="Tw Cen MT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71689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716890" algn="l" defTabSz="71689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1433779" algn="l" defTabSz="71689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2150669" algn="l" defTabSz="71689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2867558" algn="l" defTabSz="71689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3584448" algn="l" defTabSz="71689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4301338" algn="l" defTabSz="71689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5018227" algn="l" defTabSz="71689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5735117" algn="l" defTabSz="71689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72" userDrawn="1">
          <p15:clr>
            <a:srgbClr val="A4A3A4"/>
          </p15:clr>
        </p15:guide>
        <p15:guide id="2" pos="1587" userDrawn="1">
          <p15:clr>
            <a:srgbClr val="A4A3A4"/>
          </p15:clr>
        </p15:guide>
        <p15:guide id="3" orient="horz" pos="1195" userDrawn="1">
          <p15:clr>
            <a:srgbClr val="A4A3A4"/>
          </p15:clr>
        </p15:guide>
        <p15:guide id="4" orient="horz" pos="1790" userDrawn="1">
          <p15:clr>
            <a:srgbClr val="A4A3A4"/>
          </p15:clr>
        </p15:guide>
        <p15:guide id="5" orient="horz" pos="1628">
          <p15:clr>
            <a:srgbClr val="A4A3A4"/>
          </p15:clr>
        </p15:guide>
        <p15:guide id="6" orient="horz" pos="2231">
          <p15:clr>
            <a:srgbClr val="A4A3A4"/>
          </p15:clr>
        </p15:guide>
        <p15:guide id="7" orient="horz" pos="3341">
          <p15:clr>
            <a:srgbClr val="A4A3A4"/>
          </p15:clr>
        </p15:guide>
        <p15:guide id="8" pos="22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99"/>
    <a:srgbClr val="1C1C1C"/>
    <a:srgbClr val="666633"/>
    <a:srgbClr val="996633"/>
    <a:srgbClr val="0070C0"/>
    <a:srgbClr val="5151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75" autoAdjust="0"/>
    <p:restoredTop sz="98966" autoAdjust="0"/>
  </p:normalViewPr>
  <p:slideViewPr>
    <p:cSldViewPr snapToGrid="0">
      <p:cViewPr varScale="1">
        <p:scale>
          <a:sx n="64" d="100"/>
          <a:sy n="64" d="100"/>
        </p:scale>
        <p:origin x="-1116" y="-126"/>
      </p:cViewPr>
      <p:guideLst>
        <p:guide orient="horz" pos="872"/>
        <p:guide orient="horz" pos="1195"/>
        <p:guide orient="horz" pos="1790"/>
        <p:guide orient="horz" pos="1628"/>
        <p:guide orient="horz" pos="2231"/>
        <p:guide orient="horz" pos="3341"/>
        <p:guide pos="1587"/>
        <p:guide pos="22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70273F-1C08-4669-9B01-65C7E728B271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EBFED7-BF61-4C77-A0D9-20A4761B2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93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33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8359445"/>
            <a:ext cx="12801600" cy="124175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12802" y="8474659"/>
            <a:ext cx="3149194" cy="99852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3302813" y="8461858"/>
            <a:ext cx="9498787" cy="99852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307080" y="5654040"/>
            <a:ext cx="9067800" cy="256032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307080" y="8470052"/>
            <a:ext cx="9387840" cy="960120"/>
          </a:xfrm>
        </p:spPr>
        <p:txBody>
          <a:bodyPr anchor="ctr">
            <a:normAutofit/>
          </a:bodyPr>
          <a:lstStyle>
            <a:lvl1pPr marL="0" indent="0" algn="l">
              <a:buNone/>
              <a:defRPr sz="4100">
                <a:solidFill>
                  <a:srgbClr val="FFFFFF"/>
                </a:solidFill>
              </a:defRPr>
            </a:lvl1pPr>
            <a:lvl2pPr marL="716890" indent="0" algn="ctr">
              <a:buNone/>
            </a:lvl2pPr>
            <a:lvl3pPr marL="1433779" indent="0" algn="ctr">
              <a:buNone/>
            </a:lvl3pPr>
            <a:lvl4pPr marL="2150669" indent="0" algn="ctr">
              <a:buNone/>
            </a:lvl4pPr>
            <a:lvl5pPr marL="2867558" indent="0" algn="ctr">
              <a:buNone/>
            </a:lvl5pPr>
            <a:lvl6pPr marL="3584448" indent="0" algn="ctr">
              <a:buNone/>
            </a:lvl6pPr>
            <a:lvl7pPr marL="4301338" indent="0" algn="ctr">
              <a:buNone/>
            </a:lvl7pPr>
            <a:lvl8pPr marL="5018227" indent="0" algn="ctr">
              <a:buNone/>
            </a:lvl8pPr>
            <a:lvl9pPr marL="5735117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06680" y="8496178"/>
            <a:ext cx="2880360" cy="960120"/>
          </a:xfrm>
        </p:spPr>
        <p:txBody>
          <a:bodyPr>
            <a:noAutofit/>
          </a:bodyPr>
          <a:lstStyle>
            <a:lvl1pPr algn="ctr">
              <a:defRPr sz="3100">
                <a:solidFill>
                  <a:srgbClr val="FFFFFF"/>
                </a:solidFill>
              </a:defRPr>
            </a:lvl1pPr>
          </a:lstStyle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919550" y="331154"/>
            <a:ext cx="8214360" cy="51117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201400" y="320040"/>
            <a:ext cx="1173480" cy="5334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74480" y="853442"/>
            <a:ext cx="2880360" cy="7723188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40080" y="853441"/>
            <a:ext cx="7787640" cy="772319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74480" y="8747764"/>
            <a:ext cx="3093720" cy="511175"/>
          </a:xfrm>
        </p:spPr>
        <p:txBody>
          <a:bodyPr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40082" y="8747491"/>
            <a:ext cx="7802876" cy="51117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8534845" y="0"/>
            <a:ext cx="448056" cy="96012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378" tIns="71689" rIns="143378" bIns="71689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8598853" y="853440"/>
            <a:ext cx="320040" cy="874776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378" tIns="71689" rIns="143378" bIns="71689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8598853" y="0"/>
            <a:ext cx="320040" cy="74676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378" tIns="71689" rIns="143378" bIns="71689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8385493" y="202247"/>
            <a:ext cx="746760" cy="342266"/>
          </a:xfrm>
        </p:spPr>
        <p:txBody>
          <a:bodyPr/>
          <a:lstStyle/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707" y="320040"/>
            <a:ext cx="11414760" cy="138684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857707" y="2240280"/>
            <a:ext cx="11414760" cy="629412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0241" y="3840481"/>
            <a:ext cx="9972358" cy="2342515"/>
          </a:xfrm>
        </p:spPr>
        <p:txBody>
          <a:bodyPr anchor="t"/>
          <a:lstStyle>
            <a:lvl1pPr marL="0" indent="0">
              <a:buNone/>
              <a:defRPr sz="4400">
                <a:solidFill>
                  <a:schemeClr val="tx2"/>
                </a:solidFill>
              </a:defRPr>
            </a:lvl1pPr>
            <a:lvl2pPr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2133600"/>
            <a:ext cx="12801600" cy="16002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2240280"/>
            <a:ext cx="1813560" cy="13868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920240" y="2240280"/>
            <a:ext cx="10881360" cy="13868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0240" y="2240280"/>
            <a:ext cx="10668000" cy="1386840"/>
          </a:xfrm>
        </p:spPr>
        <p:txBody>
          <a:bodyPr/>
          <a:lstStyle>
            <a:lvl1pPr algn="l">
              <a:buNone/>
              <a:defRPr sz="69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2453641"/>
            <a:ext cx="1813560" cy="982346"/>
          </a:xfrm>
        </p:spPr>
        <p:txBody>
          <a:bodyPr>
            <a:noAutofit/>
          </a:bodyPr>
          <a:lstStyle>
            <a:lvl1pPr>
              <a:defRPr sz="3800">
                <a:solidFill>
                  <a:srgbClr val="FFFFFF"/>
                </a:solidFill>
              </a:defRPr>
            </a:lvl1pPr>
          </a:lstStyle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853440" y="2225393"/>
            <a:ext cx="5440680" cy="6400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782861" y="2225393"/>
            <a:ext cx="5440680" cy="6400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760" y="382270"/>
            <a:ext cx="11414760" cy="1217931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853440" y="3413760"/>
            <a:ext cx="5440680" cy="50139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6720840" y="3413760"/>
            <a:ext cx="5440680" cy="50139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853440" y="2453640"/>
            <a:ext cx="5440680" cy="896112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31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6720840" y="2453640"/>
            <a:ext cx="5440680" cy="896112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31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8747760"/>
            <a:ext cx="746760" cy="5334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382270"/>
            <a:ext cx="11308080" cy="1217931"/>
          </a:xfrm>
        </p:spPr>
        <p:txBody>
          <a:bodyPr anchor="ctr"/>
          <a:lstStyle>
            <a:lvl1pPr algn="l">
              <a:buNone/>
              <a:defRPr sz="69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53440" y="2453640"/>
            <a:ext cx="2240280" cy="608076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215067" tIns="286756" rIns="215067" bIns="143378"/>
          <a:lstStyle>
            <a:lvl1pPr marL="0" indent="0">
              <a:spcAft>
                <a:spcPts val="1568"/>
              </a:spcAft>
              <a:buNone/>
              <a:defRPr sz="2800"/>
            </a:lvl1pPr>
            <a:lvl2pPr>
              <a:buNone/>
              <a:defRPr sz="1900"/>
            </a:lvl2pPr>
            <a:lvl3pPr>
              <a:buNone/>
              <a:defRPr sz="16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3307080" y="2453640"/>
            <a:ext cx="8961120" cy="618744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40280" y="7680960"/>
            <a:ext cx="10241280" cy="960120"/>
          </a:xfrm>
        </p:spPr>
        <p:txBody>
          <a:bodyPr/>
          <a:lstStyle>
            <a:lvl1pPr marL="0" indent="0">
              <a:buFontTx/>
              <a:buNone/>
              <a:defRPr sz="2700"/>
            </a:lvl1pPr>
            <a:lvl2pPr>
              <a:buFontTx/>
              <a:buNone/>
              <a:defRPr sz="1900"/>
            </a:lvl2pPr>
            <a:lvl3pPr>
              <a:buFontTx/>
              <a:buNone/>
              <a:defRPr sz="1600"/>
            </a:lvl3pPr>
            <a:lvl4pPr>
              <a:buFontTx/>
              <a:buNone/>
              <a:defRPr sz="1400"/>
            </a:lvl4pPr>
            <a:lvl5pPr>
              <a:buFontTx/>
              <a:buNone/>
              <a:defRPr sz="14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12802" y="6400800"/>
            <a:ext cx="12801600" cy="124175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12802" y="6528816"/>
            <a:ext cx="2048256" cy="99852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163470" y="6516014"/>
            <a:ext cx="10638130" cy="99852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280" y="6507480"/>
            <a:ext cx="10241280" cy="960120"/>
          </a:xfrm>
        </p:spPr>
        <p:txBody>
          <a:bodyPr anchor="ctr"/>
          <a:lstStyle>
            <a:lvl1pPr algn="l">
              <a:buNone/>
              <a:defRPr sz="44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2026920" y="0"/>
            <a:ext cx="140818" cy="961400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8747760" y="8747760"/>
            <a:ext cx="3733800" cy="511175"/>
          </a:xfrm>
        </p:spPr>
        <p:txBody>
          <a:bodyPr rtlCol="0"/>
          <a:lstStyle/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6534149"/>
            <a:ext cx="2026920" cy="929010"/>
          </a:xfrm>
        </p:spPr>
        <p:txBody>
          <a:bodyPr rtlCol="0"/>
          <a:lstStyle>
            <a:lvl1pPr>
              <a:defRPr sz="4400"/>
            </a:lvl1pPr>
          </a:lstStyle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2240280" y="8747490"/>
            <a:ext cx="6400800" cy="51117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84806" y="0"/>
            <a:ext cx="10616794" cy="6396533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50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2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853440" y="320040"/>
            <a:ext cx="11414760" cy="1386840"/>
          </a:xfrm>
          <a:prstGeom prst="rect">
            <a:avLst/>
          </a:prstGeom>
        </p:spPr>
        <p:txBody>
          <a:bodyPr vert="horz" lIns="143378" tIns="71689" rIns="143378" bIns="71689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857707" y="2240280"/>
            <a:ext cx="11414760" cy="6336792"/>
          </a:xfrm>
          <a:prstGeom prst="rect">
            <a:avLst/>
          </a:prstGeom>
        </p:spPr>
        <p:txBody>
          <a:bodyPr vert="horz" lIns="143378" tIns="71689" rIns="143378" bIns="71689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534400" y="8747760"/>
            <a:ext cx="3733800" cy="511175"/>
          </a:xfrm>
          <a:prstGeom prst="rect">
            <a:avLst/>
          </a:prstGeom>
        </p:spPr>
        <p:txBody>
          <a:bodyPr vert="horz" lIns="143378" tIns="71689" rIns="143378" bIns="71689" anchor="ctr" anchorCtr="0"/>
          <a:lstStyle>
            <a:lvl1pPr algn="l" eaLnBrk="1" latinLnBrk="0" hangingPunct="1">
              <a:defRPr kumimoji="0" sz="2200">
                <a:solidFill>
                  <a:schemeClr val="tx2"/>
                </a:solidFill>
              </a:defRPr>
            </a:lvl1pPr>
          </a:lstStyle>
          <a:p>
            <a:fld id="{1A75B08B-F830-4F24-9115-6AF4349B6F1E}" type="datetimeFigureOut">
              <a:rPr lang="ru-RU" smtClean="0"/>
              <a:pPr/>
              <a:t>21.08.2019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853442" y="8747490"/>
            <a:ext cx="7589516" cy="511175"/>
          </a:xfrm>
          <a:prstGeom prst="rect">
            <a:avLst/>
          </a:prstGeom>
        </p:spPr>
        <p:txBody>
          <a:bodyPr vert="horz" lIns="143378" tIns="71689" rIns="143378" bIns="71689" anchor="ctr"/>
          <a:lstStyle>
            <a:lvl1pPr algn="r" eaLnBrk="1" latinLnBrk="0" hangingPunct="1">
              <a:defRPr kumimoji="0" sz="2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728216"/>
            <a:ext cx="12801600" cy="44805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792224"/>
            <a:ext cx="746760" cy="3200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826770" y="1792224"/>
            <a:ext cx="11974830" cy="3200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3378" tIns="71689" rIns="143378" bIns="71689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781113"/>
            <a:ext cx="746760" cy="342266"/>
          </a:xfrm>
          <a:prstGeom prst="rect">
            <a:avLst/>
          </a:prstGeom>
        </p:spPr>
        <p:txBody>
          <a:bodyPr vert="horz" lIns="143378" tIns="71689" rIns="143378" bIns="71689" anchor="ctr" anchorCtr="0">
            <a:normAutofit/>
          </a:bodyPr>
          <a:lstStyle>
            <a:lvl1pPr algn="ctr" eaLnBrk="1" latinLnBrk="0" hangingPunct="1">
              <a:defRPr kumimoji="0" sz="2200" b="1">
                <a:solidFill>
                  <a:srgbClr val="FFFFFF"/>
                </a:solidFill>
              </a:defRPr>
            </a:lvl1pPr>
          </a:lstStyle>
          <a:p>
            <a:fld id="{E0D374FD-C0A2-4EEF-AFAA-02FAFC60A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69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01823" indent="-501823" algn="l" rtl="0" eaLnBrk="1" latinLnBrk="0" hangingPunct="1">
        <a:spcBef>
          <a:spcPts val="1098"/>
        </a:spcBef>
        <a:buClr>
          <a:schemeClr val="accent2"/>
        </a:buClr>
        <a:buSzPct val="60000"/>
        <a:buFont typeface="Wingdings"/>
        <a:buChar char=""/>
        <a:defRPr kumimoji="0"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03645" indent="-430134" algn="l" rtl="0" eaLnBrk="1" latinLnBrk="0" hangingPunct="1">
        <a:spcBef>
          <a:spcPts val="862"/>
        </a:spcBef>
        <a:buClr>
          <a:schemeClr val="accent1"/>
        </a:buClr>
        <a:buSzPct val="70000"/>
        <a:buFont typeface="Wingdings 2"/>
        <a:buChar char=""/>
        <a:defRPr kumimoji="0" sz="4100" kern="1200">
          <a:solidFill>
            <a:schemeClr val="tx1"/>
          </a:solidFill>
          <a:latin typeface="+mn-lt"/>
          <a:ea typeface="+mn-ea"/>
          <a:cs typeface="+mn-cs"/>
        </a:defRPr>
      </a:lvl2pPr>
      <a:lvl3pPr marL="1433779" indent="-358445" algn="l" rtl="0" eaLnBrk="1" latinLnBrk="0" hangingPunct="1">
        <a:spcBef>
          <a:spcPts val="784"/>
        </a:spcBef>
        <a:buClr>
          <a:schemeClr val="accent2"/>
        </a:buClr>
        <a:buSzPct val="75000"/>
        <a:buFont typeface="Wingdings"/>
        <a:buChar char="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150669" indent="-358445" algn="l" rtl="0" eaLnBrk="1" latinLnBrk="0" hangingPunct="1">
        <a:spcBef>
          <a:spcPts val="627"/>
        </a:spcBef>
        <a:buClr>
          <a:schemeClr val="accent3"/>
        </a:buClr>
        <a:buSzPct val="75000"/>
        <a:buFont typeface="Wingdings"/>
        <a:buChar char="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2867558" indent="-358445" algn="l" rtl="0" eaLnBrk="1" latinLnBrk="0" hangingPunct="1">
        <a:spcBef>
          <a:spcPts val="627"/>
        </a:spcBef>
        <a:buClr>
          <a:schemeClr val="accent4"/>
        </a:buClr>
        <a:buSzPct val="65000"/>
        <a:buFont typeface="Wingdings"/>
        <a:buChar char="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297692" indent="-358445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2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727826" indent="-358445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2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157960" indent="-358445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2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588093" indent="-358445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2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7168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4337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1506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8675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5844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3013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01822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73511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45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3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1D06736-A6D3-4945-95F9-0EEE6176DBDB}"/>
              </a:ext>
            </a:extLst>
          </p:cNvPr>
          <p:cNvSpPr txBox="1"/>
          <p:nvPr/>
        </p:nvSpPr>
        <p:spPr>
          <a:xfrm>
            <a:off x="0" y="324096"/>
            <a:ext cx="5400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Arial Narrow" pitchFamily="34" charset="0"/>
              </a:rPr>
              <a:t>Указ Президента от 07.05.2018 №240 </a:t>
            </a:r>
          </a:p>
          <a:p>
            <a:pPr algn="ctr"/>
            <a:r>
              <a:rPr lang="ru-RU" sz="1600" dirty="0">
                <a:solidFill>
                  <a:srgbClr val="0070C0"/>
                </a:solidFill>
                <a:latin typeface="Arial Narrow" pitchFamily="34" charset="0"/>
              </a:rPr>
              <a:t>«О национальных целях и стратегических </a:t>
            </a:r>
            <a:r>
              <a:rPr lang="ru-RU" sz="1600" dirty="0" smtClean="0">
                <a:solidFill>
                  <a:srgbClr val="0070C0"/>
                </a:solidFill>
                <a:latin typeface="Arial Narrow" pitchFamily="34" charset="0"/>
              </a:rPr>
              <a:t>задачах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sz="1600" dirty="0">
                <a:solidFill>
                  <a:srgbClr val="0070C0"/>
                </a:solidFill>
                <a:latin typeface="Arial Narrow" pitchFamily="34" charset="0"/>
              </a:rPr>
              <a:t>на период до 2024 года»</a:t>
            </a:r>
          </a:p>
        </p:txBody>
      </p:sp>
      <p:pic>
        <p:nvPicPr>
          <p:cNvPr id="13" name="Объект 3">
            <a:extLst>
              <a:ext uri="{FF2B5EF4-FFF2-40B4-BE49-F238E27FC236}">
                <a16:creationId xmlns:a16="http://schemas.microsoft.com/office/drawing/2014/main" xmlns="" id="{C5F6D11D-F172-A34D-AB7B-1DAE4E2541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02882" y="187184"/>
            <a:ext cx="4064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659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7711" y="132008"/>
            <a:ext cx="702973" cy="71083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736284" y="918103"/>
            <a:ext cx="10347686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«УСПЕХ КАЖДОГО РЕБЕНКА»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15062" y="1244137"/>
            <a:ext cx="8516958" cy="97577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</a:t>
            </a:r>
            <a:r>
              <a:rPr lang="ru-RU" sz="1800" b="1" dirty="0" smtClean="0">
                <a:solidFill>
                  <a:srgbClr val="1C1C1C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: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Доступность качественного дошкольного образования</a:t>
            </a:r>
          </a:p>
          <a:p>
            <a:pPr lvl="2"/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Обеспечение равной доступности дошкольного образования</a:t>
            </a:r>
          </a:p>
          <a:p>
            <a:pPr lvl="2"/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Укрепление здоровья детей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02765" y="2207830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err="1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Пастарнакова</a:t>
            </a: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 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Елена Николаевна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185195" y="5404899"/>
            <a:ext cx="1909823" cy="137588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  <a:endParaRPr lang="en-US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endParaRPr lang="en-US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Абрамова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Татьяна Андреевна</a:t>
            </a:r>
          </a:p>
        </p:txBody>
      </p:sp>
      <p:pic>
        <p:nvPicPr>
          <p:cNvPr id="30" name="Рисунок 29" descr="пастарнакова.jpg"/>
          <p:cNvPicPr>
            <a:picLocks noChangeAspect="1"/>
          </p:cNvPicPr>
          <p:nvPr/>
        </p:nvPicPr>
        <p:blipFill>
          <a:blip r:embed="rId3" cstate="print">
            <a:lum bright="9000" contrast="6000"/>
          </a:blip>
          <a:stretch>
            <a:fillRect/>
          </a:stretch>
        </p:blipFill>
        <p:spPr>
          <a:xfrm>
            <a:off x="328287" y="2632164"/>
            <a:ext cx="1431066" cy="162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Заголовок 1"/>
          <p:cNvSpPr>
            <a:spLocks noGrp="1"/>
          </p:cNvSpPr>
          <p:nvPr>
            <p:ph type="title"/>
          </p:nvPr>
        </p:nvSpPr>
        <p:spPr>
          <a:xfrm>
            <a:off x="1396537" y="19090"/>
            <a:ext cx="6045985" cy="105734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«ОБРАЗОВАНИЕ»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3170EA99-E78A-4B35-B197-D42940B597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0701" y="952258"/>
            <a:ext cx="671035" cy="691343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2262838" y="2141294"/>
            <a:ext cx="73672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2018 год  -   бюджет 3,9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Открытие спортивного зала в Спортивной школе «Спарта».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МКДОУ «Детский сад «Колокольчик».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МКДОУ «Детский сад «Сказка».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Текущие ремонты в дошкольных образовательных учреждениях района.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286000" y="3590923"/>
            <a:ext cx="78997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2019 год  -   бюджет 3,5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Создание МОУ «Сухиничский центр дополнительного образования» в результате реорганизации путем слияния МКУ «Спортивная школа «Спарта» и МКОУДО «Сухиничский Дом детского творчества».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МКДОУ «Детский сад «Вишенка».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Установка систем видеонаблюдения и ограждений территорий в дошкольных образовательных учреждений.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285995" y="5619125"/>
            <a:ext cx="102262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2020-2024 </a:t>
            </a:r>
            <a:r>
              <a:rPr lang="ru-RU" sz="1800" b="1" dirty="0" err="1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гг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-   бюджет 1100,0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МКДОУ «Детский сад № 162».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Открытие групп раннего возраста в МКДОУ «Детский сад «Сказка» и МКДОУ «Детский сад «Солнышко». Развитие вариативных форм предоставление дошкольного образования.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Создание современной образовательной среды в дошкольных образовательных учреждений района.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Достижение удельного веса численности детей и подростков, охваченных дополнительным образованием - 80%.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Доля детей МР «Сухиничский район», обучающихся по дополнительным общеобразовательным программам естественно­научный и технической направленности - 23%</a:t>
            </a:r>
          </a:p>
        </p:txBody>
      </p:sp>
      <p:pic>
        <p:nvPicPr>
          <p:cNvPr id="15" name="Рисунок 14" descr="DRq7VgHdIMc.jpg"/>
          <p:cNvPicPr>
            <a:picLocks noChangeAspect="1"/>
          </p:cNvPicPr>
          <p:nvPr/>
        </p:nvPicPr>
        <p:blipFill>
          <a:blip r:embed="rId5" cstate="print">
            <a:lum bright="7000" contrast="3000"/>
          </a:blip>
          <a:stretch>
            <a:fillRect/>
          </a:stretch>
        </p:blipFill>
        <p:spPr>
          <a:xfrm>
            <a:off x="9342057" y="1921343"/>
            <a:ext cx="3089924" cy="2060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7469e96aca1866ef2e9094b1eff3f07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66931" y="4342076"/>
            <a:ext cx="2587117" cy="1723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6058" y="191908"/>
            <a:ext cx="553174" cy="629894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234486" y="19090"/>
            <a:ext cx="7261331" cy="1057347"/>
          </a:xfrm>
          <a:prstGeom prst="rect">
            <a:avLst/>
          </a:prstGeom>
        </p:spPr>
        <p:txBody>
          <a:bodyPr vert="horz" lIns="143378" tIns="71689" rIns="143378" bIns="71689" anchor="ctr">
            <a:normAutofit fontScale="92500"/>
          </a:bodyPr>
          <a:lstStyle/>
          <a:p>
            <a:pPr lvl="0" defTabSz="914400">
              <a:spcBef>
                <a:spcPct val="0"/>
              </a:spcBef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anklin Gothic Demi Cond" pitchFamily="34" charset="0"/>
                <a:ea typeface="BatangChe" pitchFamily="49" charset="-127"/>
                <a:cs typeface="+mj-cs"/>
              </a:rPr>
              <a:t>НАЦИОНАЛЬНЫЙ ПРОЕКТ «</a:t>
            </a:r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  <a:cs typeface="+mj-cs"/>
              </a:rPr>
              <a:t>РАЗВИТИЕ МСП И ПОДДЕРЖКА ИНДИВИДУАЛЬНОЙ ПРЕДПРИНИМАТЕЛЬСКОЙ ИНИЦИАТИВЫ»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02765" y="2288855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Сковородников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Андрей Николаевич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97299" y="5404899"/>
            <a:ext cx="2229212" cy="1129663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</a:p>
          <a:p>
            <a:pPr algn="ctr"/>
            <a:endParaRPr lang="ru-RU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Ефремова 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Татьяна Витальевна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20533" y="1091727"/>
            <a:ext cx="7060475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«РАЗВИТИЕ МСП НА ТЕРРИТОРИИ МР «СУХИНИЧСКИЙ РАЙОН»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91910" y="1602971"/>
            <a:ext cx="7810905" cy="1529773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задачи:        Создание условий для развития и устойчивой         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                           деятельности СМП.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		       Оказание финансовой и имущественной поддержки СМП.</a:t>
            </a:r>
          </a:p>
          <a:p>
            <a:r>
              <a:rPr lang="ru-RU" sz="1800" b="1" i="1" dirty="0" smtClean="0">
                <a:solidFill>
                  <a:srgbClr val="1C1C1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	     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Улучшение условий ведения предпринимательской 			       деятельности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608244" y="3225357"/>
            <a:ext cx="7810905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Финансовая поддержка малого и среднего предпринимательства:	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2018	1,6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2019	1,2 млн. 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  2020-2024	9,0 млн. руб.</a:t>
            </a:r>
          </a:p>
        </p:txBody>
      </p:sp>
      <p:pic>
        <p:nvPicPr>
          <p:cNvPr id="37" name="Рисунок 36" descr="2019-08-20 15-21-38.JPG"/>
          <p:cNvPicPr>
            <a:picLocks noChangeAspect="1"/>
          </p:cNvPicPr>
          <p:nvPr/>
        </p:nvPicPr>
        <p:blipFill>
          <a:blip r:embed="rId3" cstate="print"/>
          <a:srcRect t="5781"/>
          <a:stretch>
            <a:fillRect/>
          </a:stretch>
        </p:blipFill>
        <p:spPr>
          <a:xfrm>
            <a:off x="425738" y="2624571"/>
            <a:ext cx="1368337" cy="160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A79227C5-2E09-433A-A186-F345612044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90524" y="1064873"/>
            <a:ext cx="460631" cy="44135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2644898" y="5310739"/>
            <a:ext cx="6823194" cy="1529773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Количество малого и среднего предпринимательства, получивших финансовую поддержку:	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2018	5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2019	5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  2020-2024	26</a:t>
            </a:r>
          </a:p>
        </p:txBody>
      </p:sp>
      <p:pic>
        <p:nvPicPr>
          <p:cNvPr id="41" name="Рисунок 40" descr="ae023d_50f64571cbfc4983b127dd94923f364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62038" y="2835804"/>
            <a:ext cx="3065342" cy="2041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Рисунок 41" descr="okazanie-mushchestvennoy-poddepzhki-msp-190kh12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7014" y="5855278"/>
            <a:ext cx="2876805" cy="1922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234487" y="19090"/>
            <a:ext cx="7203458" cy="1057347"/>
          </a:xfrm>
          <a:prstGeom prst="rect">
            <a:avLst/>
          </a:prstGeom>
        </p:spPr>
        <p:txBody>
          <a:bodyPr vert="horz" lIns="143378" tIns="71689" rIns="143378" bIns="71689" anchor="ctr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</a:t>
            </a:r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  <a:cs typeface="+mj-cs"/>
              </a:rPr>
              <a:t>БЕЗОПАСНЫЕ И КАЧЕСТВЕННЫЕ АВТОМОБИЛЬНЫЕ ДОРОГИ»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25915" y="2288855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Марченко 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Татьяна Анатольевна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97299" y="5404899"/>
            <a:ext cx="2229212" cy="1129663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</a:p>
          <a:p>
            <a:pPr algn="ctr"/>
            <a:endParaRPr lang="ru-RU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Марченко 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Наталья Анатольевна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20533" y="1091727"/>
            <a:ext cx="7060475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«БЕЗОПАСНОСТЬ ДОРОЖНОГО ДВИЖЕНИЯ» 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61358" y="1533521"/>
            <a:ext cx="8366490" cy="97577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задачи:        Сокращение доли автодорог не соответствующих нормативам.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		       Повышение безопасности дорожного движения.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		       Строительство и ремонт автомобильных дорог.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608244" y="2554025"/>
            <a:ext cx="7810905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автомобильных дорог :	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2018	210,0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2019	198,3 млн. 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  2020-2024	719,0 млн. руб.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44898" y="4280593"/>
            <a:ext cx="6823194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Установка объектов уличного освещения :	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2018	0,5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2019	1,25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  2020-2024	4,5 млн.руб.</a:t>
            </a:r>
          </a:p>
        </p:txBody>
      </p:sp>
      <p:pic>
        <p:nvPicPr>
          <p:cNvPr id="16" name="Рисунок 15" descr="м Марченко.JPG"/>
          <p:cNvPicPr>
            <a:picLocks noChangeAspect="1"/>
          </p:cNvPicPr>
          <p:nvPr/>
        </p:nvPicPr>
        <p:blipFill>
          <a:blip r:embed="rId2" cstate="print"/>
          <a:srcRect r="17744"/>
          <a:stretch>
            <a:fillRect/>
          </a:stretch>
        </p:blipFill>
        <p:spPr>
          <a:xfrm>
            <a:off x="319263" y="2626829"/>
            <a:ext cx="1463239" cy="1678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5408" y="194160"/>
            <a:ext cx="654497" cy="62764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23F29038-54C4-EF44-8E9B-F4E6CDA667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23163" y="1027048"/>
            <a:ext cx="455166" cy="55227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693126" y="6146045"/>
            <a:ext cx="6823194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Установка  светофорных объектов и камер видеонаблюдения:	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2018	0,5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2019	1,25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  2020-2024	4,5 млн.руб.</a:t>
            </a:r>
          </a:p>
        </p:txBody>
      </p:sp>
      <p:pic>
        <p:nvPicPr>
          <p:cNvPr id="29" name="Рисунок 28" descr="IMG_01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92471" y="4225495"/>
            <a:ext cx="2656775" cy="177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Рисунок 33" descr="IMG_02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493695" y="2013996"/>
            <a:ext cx="2528972" cy="1932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Рисунок 34" descr="Видеокамера-на-светофоре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92227" y="6242151"/>
            <a:ext cx="2619063" cy="1964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049287" y="19090"/>
            <a:ext cx="7203458" cy="1057347"/>
          </a:xfrm>
          <a:prstGeom prst="rect">
            <a:avLst/>
          </a:prstGeom>
        </p:spPr>
        <p:txBody>
          <a:bodyPr vert="horz" lIns="143378" tIns="71689" rIns="143378" bIns="71689" anchor="ctr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«ЖИЛЬЁ И ГОРОДСКАЯ СРЕДА»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25915" y="2288855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97299" y="5404899"/>
            <a:ext cx="2229212" cy="2114548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Голиков 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Андрей Иванович</a:t>
            </a:r>
          </a:p>
          <a:p>
            <a:pPr algn="ctr"/>
            <a:endParaRPr lang="ru-RU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Семенова 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Людмила Михайловна</a:t>
            </a:r>
          </a:p>
          <a:p>
            <a:pPr algn="ctr"/>
            <a:endParaRPr lang="ru-RU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20533" y="1091727"/>
            <a:ext cx="7060475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«ФОРМИРОВАНИЕ КОМФОРТНОЙ ГОРОДСКОЙ СРЕДЫ» 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61358" y="1533521"/>
            <a:ext cx="8366490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задачи:        Повышение комфортности городской среды.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		       Создание механизма прямого участия граждан в формировании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                           комфортной городской среды, принимающих участие в решении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                           вопросов развития городской среды.</a:t>
            </a:r>
          </a:p>
        </p:txBody>
      </p:sp>
      <p:pic>
        <p:nvPicPr>
          <p:cNvPr id="22" name="Содержимое 4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9285" y="92596"/>
            <a:ext cx="604023" cy="69557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55CCE3E0-4421-5E40-AA96-7574E33785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46605" y="1047026"/>
            <a:ext cx="550701" cy="525369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2503819" y="3234429"/>
            <a:ext cx="73672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2018 год  -   бюджет 10,2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Отремонтирована территория сквера «Привокзальный»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Отремонтировано 15 придомовых территорий МКД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565710" y="4585280"/>
            <a:ext cx="73672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2019 год  -   бюджет 26,1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6 общественных территорий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 16  придомовых территорий МКД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575362" y="6100988"/>
            <a:ext cx="53994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2020-2024 </a:t>
            </a:r>
            <a:r>
              <a:rPr lang="ru-RU" sz="1800" b="1" dirty="0" err="1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гг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-   бюджет 164,3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 12 общественных территорий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 151   придомовой территорий МКД</a:t>
            </a:r>
          </a:p>
        </p:txBody>
      </p:sp>
      <p:pic>
        <p:nvPicPr>
          <p:cNvPr id="43" name="Рисунок 42" descr="NPygcfXJdrQ.jpg"/>
          <p:cNvPicPr>
            <a:picLocks noChangeAspect="1"/>
          </p:cNvPicPr>
          <p:nvPr/>
        </p:nvPicPr>
        <p:blipFill>
          <a:blip r:embed="rId4" cstate="print">
            <a:lum bright="8000" contrast="5000"/>
          </a:blip>
          <a:stretch>
            <a:fillRect/>
          </a:stretch>
        </p:blipFill>
        <p:spPr>
          <a:xfrm>
            <a:off x="8604354" y="2473378"/>
            <a:ext cx="3642610" cy="2570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21631" y="4392126"/>
            <a:ext cx="1906979" cy="883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Марченко 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Татьяна Анатольевна</a:t>
            </a:r>
          </a:p>
        </p:txBody>
      </p:sp>
      <p:pic>
        <p:nvPicPr>
          <p:cNvPr id="17" name="Рисунок 16" descr="м Марченко.JPG"/>
          <p:cNvPicPr>
            <a:picLocks noChangeAspect="1"/>
          </p:cNvPicPr>
          <p:nvPr/>
        </p:nvPicPr>
        <p:blipFill>
          <a:blip r:embed="rId5" cstate="print"/>
          <a:srcRect r="17744"/>
          <a:stretch>
            <a:fillRect/>
          </a:stretch>
        </p:blipFill>
        <p:spPr>
          <a:xfrm>
            <a:off x="319263" y="2626829"/>
            <a:ext cx="1463239" cy="1678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X:\Документы\Общие\Итоги\2018\Фото\пер. Тявкина, 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4374" y="5051685"/>
            <a:ext cx="3717561" cy="2788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5066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049287" y="19090"/>
            <a:ext cx="7203458" cy="1057347"/>
          </a:xfrm>
          <a:prstGeom prst="rect">
            <a:avLst/>
          </a:prstGeom>
        </p:spPr>
        <p:txBody>
          <a:bodyPr vert="horz" lIns="143378" tIns="71689" rIns="143378" bIns="71689" anchor="ctr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«ЖИЛЬЁ И ГОРОДСКАЯ СРЕДА»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25915" y="2288855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97299" y="5404899"/>
            <a:ext cx="2229212" cy="1129663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</a:p>
          <a:p>
            <a:pPr algn="ctr"/>
            <a:endParaRPr lang="ru-RU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Марченко 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Наталья Анатольевна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20533" y="1091727"/>
            <a:ext cx="7060475" cy="698776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«ОБЕСПЕЧЕНИЕ  УСТОЙЧИВОГО СОКРАЩЕНИЯ НЕПРИГОДНОГО ДЛЯ ПРОЖИВАНИЯ ЖИЛИЩНОГО ФОНДА»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61358" y="1672421"/>
            <a:ext cx="8366490" cy="698776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задачи:        Увеличение объемов жилищного строительства.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		       Сокращение не пригодного для проживания жилищного фонда.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608244" y="2623475"/>
            <a:ext cx="7810905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Объем ввода жилья в эксплуатацию:	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2018	5600  кв. м.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2019	5800 кв. м.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  2020-2024	30000 кв. м.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44898" y="4396343"/>
            <a:ext cx="6823194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Предоставление земельных участков для многодетных семей:	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2018	39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2019	40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  2020-2024	100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3126" y="6146045"/>
            <a:ext cx="6823194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Переселение граждан из аварийного жилого фонда:	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2018	0 кв.м.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2019	0 кв.м.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  2020-2024	1800 кв. м.</a:t>
            </a:r>
          </a:p>
        </p:txBody>
      </p:sp>
      <p:pic>
        <p:nvPicPr>
          <p:cNvPr id="22" name="Содержимое 4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9285" y="92596"/>
            <a:ext cx="604023" cy="69557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32B9E01F-83DC-AD47-B8F1-A700EFF8FA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47411" y="1067496"/>
            <a:ext cx="506560" cy="460362"/>
          </a:xfrm>
          <a:prstGeom prst="rect">
            <a:avLst/>
          </a:prstGeom>
        </p:spPr>
      </p:pic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Марченко 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Татьяна Анатольевна</a:t>
            </a:r>
          </a:p>
        </p:txBody>
      </p:sp>
      <p:pic>
        <p:nvPicPr>
          <p:cNvPr id="18" name="Рисунок 17" descr="м Марченко.JPG"/>
          <p:cNvPicPr>
            <a:picLocks noChangeAspect="1"/>
          </p:cNvPicPr>
          <p:nvPr/>
        </p:nvPicPr>
        <p:blipFill>
          <a:blip r:embed="rId4" cstate="print"/>
          <a:srcRect r="17744"/>
          <a:stretch>
            <a:fillRect/>
          </a:stretch>
        </p:blipFill>
        <p:spPr>
          <a:xfrm>
            <a:off x="319263" y="2626829"/>
            <a:ext cx="1463239" cy="1678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21993" y="2288855"/>
            <a:ext cx="2811503" cy="2059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1992" y="4409379"/>
            <a:ext cx="2811503" cy="1883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1992" y="6292866"/>
            <a:ext cx="2811503" cy="1883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049287" y="19090"/>
            <a:ext cx="7203458" cy="1057347"/>
          </a:xfrm>
          <a:prstGeom prst="rect">
            <a:avLst/>
          </a:prstGeom>
        </p:spPr>
        <p:txBody>
          <a:bodyPr vert="horz" lIns="143378" tIns="71689" rIns="143378" bIns="71689" anchor="ctr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«ЦИФРОВАЯ ЭКОНОМИКА»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25915" y="2288855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97298" y="5404899"/>
            <a:ext cx="2310235" cy="1129663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</a:p>
          <a:p>
            <a:pPr algn="ctr"/>
            <a:endParaRPr lang="ru-RU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Осипов 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Александр Васильевич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20533" y="1091727"/>
            <a:ext cx="8079052" cy="760331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«ЗАЩИТА ИНФОРМАЦИОННОЙ ИНФРАСТРУКТУРЫ ОРГАНОВ ГОСУДАРСТВЕННОЙ ВЛАСТИ И ОРГАНОВ МЕСТНОГО САМОУПРАВЛЕНИЯ»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61357" y="1880771"/>
            <a:ext cx="10350695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задачи: Обеспечение открытости и доступности информации о деятельности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                    органов местного самоуправления 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                    Формирование современной информационно-технологической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                    инфраструктуры, обеспечение защиты информации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Волкова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Наталья Викторовна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679546" y="3052412"/>
            <a:ext cx="5978930" cy="1529773"/>
          </a:xfrm>
          <a:prstGeom prst="rect">
            <a:avLst/>
          </a:prstGeom>
        </p:spPr>
        <p:txBody>
          <a:bodyPr wrap="square" lIns="143378" tIns="71689" rIns="143378" bIns="71689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Обследование по обеспечению защиты персональных данных, обрабатываемых в информационных система</a:t>
            </a:r>
          </a:p>
          <a:p>
            <a:endParaRPr lang="ru-RU" sz="18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Программные средства защиты от несанкционированного доступа</a:t>
            </a:r>
            <a:endParaRPr lang="ru-RU" sz="1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B1A84326-B415-401A-9321-D40011290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69208" y="252119"/>
            <a:ext cx="776686" cy="76645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00CAA167-D778-4C95-9A3D-F03870045D79}"/>
              </a:ext>
            </a:extLst>
          </p:cNvPr>
          <p:cNvSpPr txBox="1"/>
          <p:nvPr/>
        </p:nvSpPr>
        <p:spPr>
          <a:xfrm>
            <a:off x="3240457" y="4732199"/>
            <a:ext cx="6116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«ЦИФРОВОЕ ГОСУДАРСТВЕННОЕ УПРАВЛЕНИЕ»</a:t>
            </a:r>
            <a:endParaRPr lang="ru-RU" sz="2000" b="1" spc="100" dirty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B23C107-C258-DC47-B60E-C0FC2F4F7B9F}"/>
              </a:ext>
            </a:extLst>
          </p:cNvPr>
          <p:cNvSpPr txBox="1"/>
          <p:nvPr/>
        </p:nvSpPr>
        <p:spPr>
          <a:xfrm>
            <a:off x="2507018" y="6474787"/>
            <a:ext cx="84569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80% </a:t>
            </a:r>
            <a:r>
              <a:rPr lang="ru-RU" sz="1800" b="1" dirty="0">
                <a:solidFill>
                  <a:srgbClr val="0070C0"/>
                </a:solidFill>
                <a:latin typeface="Arial Narrow" pitchFamily="34" charset="0"/>
              </a:rPr>
              <a:t>автоматизированных рабочих мест в органах местного самоуправления оборудованы на базе отечественного программного обеспечения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800" b="1" dirty="0">
                <a:solidFill>
                  <a:srgbClr val="0070C0"/>
                </a:solidFill>
                <a:latin typeface="Arial Narrow" pitchFamily="34" charset="0"/>
              </a:rPr>
              <a:t>Централизована бухгалтерия </a:t>
            </a: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на </a:t>
            </a:r>
            <a:r>
              <a:rPr lang="ru-RU" sz="1800" b="1" dirty="0">
                <a:solidFill>
                  <a:srgbClr val="0070C0"/>
                </a:solidFill>
                <a:latin typeface="Arial Narrow" pitchFamily="34" charset="0"/>
              </a:rPr>
              <a:t>базе единого программного обеспечения и облачных технологий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7CDD5AE9-779B-5141-B2F2-02364612E9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73849" y="4603715"/>
            <a:ext cx="704258" cy="705265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31C9EA0F-7C7C-F54C-B74B-C7CA67D6C3C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3788" y="1144908"/>
            <a:ext cx="686408" cy="68761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480917" y="5345233"/>
            <a:ext cx="9855988" cy="698776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задачи: Взаимодействий граждан и коммерческих организаций с государственными (муниципальными) органами и бюджетными учреждениями, осуществляемых в цифровом виде .</a:t>
            </a:r>
          </a:p>
        </p:txBody>
      </p:sp>
      <p:pic>
        <p:nvPicPr>
          <p:cNvPr id="36" name="Рисунок 35" descr="2019-08-20 15-16-31.JPG"/>
          <p:cNvPicPr>
            <a:picLocks noChangeAspect="1"/>
          </p:cNvPicPr>
          <p:nvPr/>
        </p:nvPicPr>
        <p:blipFill>
          <a:blip r:embed="rId5" cstate="print">
            <a:lum bright="18000" contrast="16000"/>
          </a:blip>
          <a:stretch>
            <a:fillRect/>
          </a:stretch>
        </p:blipFill>
        <p:spPr>
          <a:xfrm>
            <a:off x="326794" y="2572993"/>
            <a:ext cx="1626862" cy="1747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Рисунок 36" descr="1edfa5939af3fef78724db6569ffb2b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2344" y="3108541"/>
            <a:ext cx="3135292" cy="2090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Рисунок 37" descr="i.jpg"/>
          <p:cNvPicPr>
            <a:picLocks noChangeAspect="1"/>
          </p:cNvPicPr>
          <p:nvPr/>
        </p:nvPicPr>
        <p:blipFill>
          <a:blip r:embed="rId7"/>
          <a:srcRect l="19165" r="9595"/>
          <a:stretch>
            <a:fillRect/>
          </a:stretch>
        </p:blipFill>
        <p:spPr>
          <a:xfrm>
            <a:off x="10245112" y="6367779"/>
            <a:ext cx="2355961" cy="1620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2616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049287" y="19090"/>
            <a:ext cx="7203458" cy="1057347"/>
          </a:xfrm>
          <a:prstGeom prst="rect">
            <a:avLst/>
          </a:prstGeom>
        </p:spPr>
        <p:txBody>
          <a:bodyPr vert="horz" lIns="143378" tIns="71689" rIns="143378" bIns="71689" anchor="ctr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«КОМПЛЕКСНОЕ РАЗВИТИЕ СЕЛА»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25915" y="2288855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97298" y="5404899"/>
            <a:ext cx="2310235" cy="1129663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</a:p>
          <a:p>
            <a:pPr algn="ctr"/>
            <a:endParaRPr lang="ru-RU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err="1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Конкин</a:t>
            </a: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 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Алексей Викторович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09946" y="977945"/>
            <a:ext cx="8366490" cy="97577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задачи:        Приблизить уровень жизни сельского населения к городскому.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		       Доступность медицинской помощи, социального обеспечения,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		       образования.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Трифонов 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Михаил Семенович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413324" y="4659580"/>
            <a:ext cx="7552474" cy="1529773"/>
          </a:xfrm>
          <a:prstGeom prst="rect">
            <a:avLst/>
          </a:prstGeom>
        </p:spPr>
        <p:txBody>
          <a:bodyPr wrap="square" lIns="143378" tIns="71689" rIns="143378" bIns="71689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Строительство сельских домов культуры –  32,0 млн. руб.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сельских домов культуры –119,8 млн. руб.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Приобретение многофункционального мобильного центра  (автоклуб) – 1,46 млн. руб.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сельских библиотек – 6,0 млн.руб.</a:t>
            </a:r>
          </a:p>
        </p:txBody>
      </p:sp>
      <p:pic>
        <p:nvPicPr>
          <p:cNvPr id="50" name="Рисунок 49" descr="село значе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88" y="92600"/>
            <a:ext cx="843454" cy="871806"/>
          </a:xfrm>
          <a:prstGeom prst="rect">
            <a:avLst/>
          </a:prstGeom>
        </p:spPr>
      </p:pic>
      <p:pic>
        <p:nvPicPr>
          <p:cNvPr id="53" name="Рисунок 52" descr="М С фото.jpg"/>
          <p:cNvPicPr>
            <a:picLocks noChangeAspect="1"/>
          </p:cNvPicPr>
          <p:nvPr/>
        </p:nvPicPr>
        <p:blipFill>
          <a:blip r:embed="rId3" cstate="print">
            <a:lum bright="5000" contrast="-7000"/>
          </a:blip>
          <a:srcRect l="24125" r="29614" b="34363"/>
          <a:stretch>
            <a:fillRect/>
          </a:stretch>
        </p:blipFill>
        <p:spPr>
          <a:xfrm>
            <a:off x="231494" y="2569578"/>
            <a:ext cx="1921923" cy="1817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" name="TextBox 53"/>
          <p:cNvSpPr txBox="1"/>
          <p:nvPr/>
        </p:nvSpPr>
        <p:spPr>
          <a:xfrm>
            <a:off x="2465484" y="1832502"/>
            <a:ext cx="7060475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Улучшение качества образования на селе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424895" y="2288250"/>
            <a:ext cx="70663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Капитальный ремонт общеобразовательных школ - 62,2 млн. руб.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Строительство блочной газовой котельной   -  8,4 млн. руб.</a:t>
            </a:r>
          </a:p>
        </p:txBody>
      </p:sp>
      <p:pic>
        <p:nvPicPr>
          <p:cNvPr id="56" name="Рисунок 55" descr="IMG_20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44939" y="6531382"/>
            <a:ext cx="2722189" cy="1813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" name="Рисунок 56" descr="XX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108" y="1539431"/>
            <a:ext cx="2711718" cy="1817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8" name="TextBox 57"/>
          <p:cNvSpPr txBox="1"/>
          <p:nvPr/>
        </p:nvSpPr>
        <p:spPr>
          <a:xfrm>
            <a:off x="2490563" y="2980323"/>
            <a:ext cx="7060475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Доступность медицинской помощи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415245" y="3401375"/>
            <a:ext cx="70663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Строительство и капитальный ремонт ФАП – 13,0 млн. руб.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Приобретение санитарных автомобилей – 2,2 млн. руб.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538795" y="4232322"/>
            <a:ext cx="7060475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Улучшение качества культурной среды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529150" y="6190370"/>
            <a:ext cx="7060475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Развитие инфраструктуры сельских территорий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415249" y="6688554"/>
            <a:ext cx="70663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Строительство газовых котельных – 33,4 млн. руб.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Развитие водоснабжения и водоотведения   -  201,6 млн. руб.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Строительство спортивных площадок – 56,0 млн.руб.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Благоустройство территорий – 2,3 млн. руб.</a:t>
            </a:r>
          </a:p>
        </p:txBody>
      </p:sp>
      <p:pic>
        <p:nvPicPr>
          <p:cNvPr id="63" name="Рисунок 62" descr="modulnoe zdanie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60068" y="4699356"/>
            <a:ext cx="2816499" cy="1878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" name="Рисунок 63" descr="43c09779ed4570b937d652b44fdce369.jpg"/>
          <p:cNvPicPr>
            <a:picLocks noChangeAspect="1"/>
          </p:cNvPicPr>
          <p:nvPr/>
        </p:nvPicPr>
        <p:blipFill>
          <a:blip r:embed="rId7" cstate="print"/>
          <a:srcRect l="5261" r="6804"/>
          <a:stretch>
            <a:fillRect/>
          </a:stretch>
        </p:blipFill>
        <p:spPr>
          <a:xfrm>
            <a:off x="9387072" y="3321929"/>
            <a:ext cx="2685323" cy="1717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42189" y="1011527"/>
            <a:ext cx="10690697" cy="171443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7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«ДЕМОГРАФИЯ»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«Укрепление общественного здоровья»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«Спорт – норма жизни»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«Финансовая поддержка семей при рождении детей»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«Содействие занятости женщин – создание условий дошкольного образования для детей в возрасте до трёх лет»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Старшее поколение»</a:t>
            </a:r>
            <a:endParaRPr lang="ru-RU" sz="1700" dirty="0">
              <a:solidFill>
                <a:srgbClr val="0070C0"/>
              </a:solidFill>
              <a:latin typeface="Franklin Gothic Demi Cond" pitchFamily="34" charset="0"/>
              <a:ea typeface="BatangChe" pitchFamily="49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0245" y="2711255"/>
            <a:ext cx="10690697" cy="223765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7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«ЗДРАВООХРАНЕНИЕ»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«Развитие системы оказания первичной медико-санитарной помощи»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«Борьба с </a:t>
            </a:r>
            <a:r>
              <a:rPr lang="ru-RU" sz="1700" dirty="0" err="1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сердечно-сосудистыми</a:t>
            </a: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заболеваниями»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«Борьба с онкологическими заболеваниями»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 Развитие детского здравоохранения, включая создание современной инфраструктуры оказания медицинской помощи детям»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«Обеспечение медицинских организаций системы здравоохранения современными квалифицированными кадрами»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«Создание единого цифрового контура в здравоохранении Калужской области на основе ЕГИСЗ»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03574" y="1337427"/>
            <a:ext cx="1007786" cy="1000626"/>
          </a:xfrm>
          <a:prstGeom prst="rect">
            <a:avLst/>
          </a:prstGeom>
        </p:spPr>
      </p:pic>
      <p:pic>
        <p:nvPicPr>
          <p:cNvPr id="19" name="Рисунок 18" descr="Изображение выглядит как объект, знак&#10;&#10;Автоматически созданное описание">
            <a:extLst>
              <a:ext uri="{FF2B5EF4-FFF2-40B4-BE49-F238E27FC236}">
                <a16:creationId xmlns:a16="http://schemas.microsoft.com/office/drawing/2014/main" xmlns="" id="{88C1F265-1DD1-403B-AFCA-8458C017B9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34467" y="3005297"/>
            <a:ext cx="853919" cy="82587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83245" y="5174427"/>
            <a:ext cx="871598" cy="86751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029389" y="5080084"/>
            <a:ext cx="10690697" cy="1191218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7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«КУЛЬТУРА»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«Культурная среда»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«Творческие люди»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«Цифровая культура»</a:t>
            </a:r>
          </a:p>
        </p:txBody>
      </p:sp>
      <p:pic>
        <p:nvPicPr>
          <p:cNvPr id="11" name="Рисунок 10" descr="нац пр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997" y="367799"/>
            <a:ext cx="3853519" cy="45400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53689" y="6713315"/>
            <a:ext cx="979780" cy="9259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71149" y="6529282"/>
            <a:ext cx="10690697" cy="145282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7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«ОБРАЗОВАНИЕ»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«Современная школа»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«Успех каждого ребенка»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«Поддержка семей, имеющих детей»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«Новые возможности для каждого»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9292" y="1379153"/>
            <a:ext cx="924230" cy="8431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58845" y="1272897"/>
            <a:ext cx="10690697" cy="1191218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7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«БЕЗОПАСНЫЕ И КАЧЕСТВЕННЫЕ АВТОМОБИЛЬНЫЕ ДОРОГИ»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«Дорожная сеть»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«Общесистемные меры развития дорожного хозяйства»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«Безопасность дорожного движения»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28230" y="4085866"/>
            <a:ext cx="989978" cy="110602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03503" y="4037765"/>
            <a:ext cx="10690697" cy="1191218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7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«РАЗВИТИЕ МАЛОГО И СРЕДНЕГО ПРЕДПРИНИМАТЕЛЬСТВА И ПОДДЕРЖКА ИНДИВИДУАЛЬНОЙ ПРЕДПРИНИМАТЕЛЬСКОЙ ИНИЦИАТИВЫ»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«Улучшение условий ведения предпринимательской деятельности»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«Популяризация предпринимательства»</a:t>
            </a:r>
          </a:p>
        </p:txBody>
      </p:sp>
      <p:pic>
        <p:nvPicPr>
          <p:cNvPr id="16" name="Рисунок 15" descr="нац про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997" y="367799"/>
            <a:ext cx="3853519" cy="45400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319248" y="6833930"/>
            <a:ext cx="10690697" cy="667998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7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КОМПЛЕКСНОЕ РАЗВИТИЕ СЕЛА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Современный облик села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1209" y="5646024"/>
            <a:ext cx="886500" cy="83581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170532" y="5591192"/>
            <a:ext cx="10631068" cy="667998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7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«ЦИФРОВАЯ ЭКОНОМИКА»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«Защита информационной инфраструктуры органов государственной власти и органов местного самоуправления»</a:t>
            </a:r>
          </a:p>
        </p:txBody>
      </p:sp>
      <p:pic>
        <p:nvPicPr>
          <p:cNvPr id="21" name="Содержимое 4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4788" y="2671778"/>
            <a:ext cx="963813" cy="107842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294480" y="2687033"/>
            <a:ext cx="10690697" cy="929608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7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«ЖИЛЬЕ И ГОРОДСКАЯ СРЕДА»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«Формирование комфортной городской среды»</a:t>
            </a:r>
          </a:p>
          <a:p>
            <a:pPr>
              <a:buFont typeface="Wingdings" pitchFamily="2" charset="2"/>
              <a:buChar char="ü"/>
            </a:pPr>
            <a:r>
              <a:rPr lang="ru-RU" sz="1700" dirty="0" smtClean="0">
                <a:solidFill>
                  <a:srgbClr val="0070C0"/>
                </a:solidFill>
                <a:latin typeface="Franklin Gothic Demi Cond" pitchFamily="34" charset="0"/>
                <a:ea typeface="BatangChe" pitchFamily="49" charset="-127"/>
              </a:rPr>
              <a:t> «Обеспечение устойчивого сокращения непригодного для проживания жилищного фонда»</a:t>
            </a:r>
          </a:p>
        </p:txBody>
      </p:sp>
      <p:pic>
        <p:nvPicPr>
          <p:cNvPr id="24" name="Рисунок 23" descr="село значек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495" y="6731053"/>
            <a:ext cx="1144395" cy="1182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6537" y="19090"/>
            <a:ext cx="6045985" cy="105734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«ДЕМОГРАФИЯ»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8885" y="92597"/>
            <a:ext cx="951800" cy="7870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02765" y="2288855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err="1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Пастарнакова</a:t>
            </a: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 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Елена Николаевна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97299" y="5404899"/>
            <a:ext cx="1928266" cy="137588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</a:p>
          <a:p>
            <a:pPr algn="ctr"/>
            <a:endParaRPr lang="ru-RU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Терехина Ольга Николаевна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36284" y="999128"/>
            <a:ext cx="4328849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«СПОРТ – НОРМА ЖИЗНИ»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79B0DEF3-476F-0B4F-82F1-9A59D6637C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04532" y="956913"/>
            <a:ext cx="561581" cy="65186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691910" y="1359897"/>
            <a:ext cx="7810905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</a:t>
            </a:r>
            <a:r>
              <a:rPr lang="ru-RU" sz="1800" b="1" dirty="0" smtClean="0">
                <a:solidFill>
                  <a:srgbClr val="1C1C1C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: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Создание условий для занятий физкультурой и спортом</a:t>
            </a:r>
          </a:p>
          <a:p>
            <a:pPr lvl="2"/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Повышение мотивации к занятиям спортом</a:t>
            </a:r>
          </a:p>
          <a:p>
            <a:pPr lvl="2"/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Повышение уровня обеспеченности населения   </a:t>
            </a:r>
          </a:p>
          <a:p>
            <a:pPr lvl="2"/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спортивными сооружениями</a:t>
            </a:r>
          </a:p>
        </p:txBody>
      </p:sp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860425" y="1719263"/>
            <a:ext cx="300037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100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75809" y="2886642"/>
            <a:ext cx="7810905" cy="97577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Строительство  спортивных объектов:	2018	91,4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					2019	9,35 млн. 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				     2020-2024	20,0 млн. руб.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90641" y="5365160"/>
            <a:ext cx="7810905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Количество человек систематически занимающихся спортом:	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					2018	9921 чел.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					2019	10116 чел.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				     2020-2024	12248 чел.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094047" y="4045634"/>
            <a:ext cx="7810905" cy="97577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Сдача комплекса ГТО:				2018	558 чел.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					2019	620 чел.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					     2020-2024	9240 чел.</a:t>
            </a:r>
          </a:p>
        </p:txBody>
      </p:sp>
      <p:pic>
        <p:nvPicPr>
          <p:cNvPr id="37" name="Рисунок 36" descr="график1.jpg"/>
          <p:cNvPicPr>
            <a:picLocks noChangeAspect="1"/>
          </p:cNvPicPr>
          <p:nvPr/>
        </p:nvPicPr>
        <p:blipFill>
          <a:blip r:embed="rId4"/>
          <a:srcRect t="3091" b="6373"/>
          <a:stretch>
            <a:fillRect/>
          </a:stretch>
        </p:blipFill>
        <p:spPr>
          <a:xfrm>
            <a:off x="1826708" y="5870052"/>
            <a:ext cx="4083839" cy="2569584"/>
          </a:xfrm>
          <a:prstGeom prst="rect">
            <a:avLst/>
          </a:prstGeom>
        </p:spPr>
      </p:pic>
      <p:pic>
        <p:nvPicPr>
          <p:cNvPr id="19" name="Рисунок 18" descr="ifmJO71L4Y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57862" y="5856777"/>
            <a:ext cx="3543264" cy="2361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спор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00931" y="3333032"/>
            <a:ext cx="3622873" cy="2414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IMG_173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6812" y="988752"/>
            <a:ext cx="3565906" cy="229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пастарнакова.jpg"/>
          <p:cNvPicPr>
            <a:picLocks noChangeAspect="1"/>
          </p:cNvPicPr>
          <p:nvPr/>
        </p:nvPicPr>
        <p:blipFill>
          <a:blip r:embed="rId8" cstate="print">
            <a:lum bright="9000" contrast="6000"/>
          </a:blip>
          <a:stretch>
            <a:fillRect/>
          </a:stretch>
        </p:blipFill>
        <p:spPr>
          <a:xfrm>
            <a:off x="420884" y="2632164"/>
            <a:ext cx="1431066" cy="162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 descr="Изображение выглядит как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B398699F-A9C5-4491-AFBA-3FC0915487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7716" y="1003153"/>
            <a:ext cx="804973" cy="6867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4435" y="1809751"/>
            <a:ext cx="6564552" cy="975775"/>
          </a:xfrm>
          <a:prstGeom prst="rect">
            <a:avLst/>
          </a:prstGeom>
        </p:spPr>
        <p:txBody>
          <a:bodyPr wrap="square" lIns="143378" tIns="71689" rIns="143378" bIns="71689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Формирование среды, способствующей ведению гражданами здорового образа жизни, включая здоровое, защиту от табачного дыма, снижение потребления алкоголя 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4299" y="2798583"/>
            <a:ext cx="6400800" cy="1252774"/>
          </a:xfrm>
          <a:prstGeom prst="rect">
            <a:avLst/>
          </a:prstGeom>
        </p:spPr>
        <p:txBody>
          <a:bodyPr lIns="143378" tIns="71689" rIns="143378" bIns="71689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Мотивирование граждан к ведению здорового образа жизни посредством проведения информационно-коммуникационной кампании, а также вовлечения граждан в мероприятия по укреплению общественного здоровья;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6323" y="4082909"/>
            <a:ext cx="6400800" cy="1252774"/>
          </a:xfrm>
          <a:prstGeom prst="rect">
            <a:avLst/>
          </a:prstGeom>
        </p:spPr>
        <p:txBody>
          <a:bodyPr lIns="143378" tIns="71689" rIns="143378" bIns="71689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Организация  медицинской помощи лицам, желающим  отказаться от потребления табака . Обучение врачей наркологов современным методикам медицинской помощи  по отказу от курения;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9556" y="5324677"/>
            <a:ext cx="6400800" cy="975775"/>
          </a:xfrm>
          <a:prstGeom prst="rect">
            <a:avLst/>
          </a:prstGeom>
        </p:spPr>
        <p:txBody>
          <a:bodyPr lIns="143378" tIns="71689" rIns="143378" bIns="71689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Организация и проведение информационно-коммуникационной кампании в СМИ, посвященной Всемирному дню без табачного дыма.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396537" y="19090"/>
            <a:ext cx="6045985" cy="105734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«ДЕМОГРАФИЯ»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33058" y="1184326"/>
            <a:ext cx="5995605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«УКРЕПЛЕНИЕ ОБЩЕСТВЕННОГО ЗДОРОВЬЯ»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5113" y="92597"/>
            <a:ext cx="885571" cy="732313"/>
          </a:xfrm>
          <a:prstGeom prst="rect">
            <a:avLst/>
          </a:prstGeom>
        </p:spPr>
      </p:pic>
      <p:pic>
        <p:nvPicPr>
          <p:cNvPr id="2" name="Picture 2" descr="X:\Документы\Общие\Итоги\Нацпроекты 2019\курени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90303" y="3957402"/>
            <a:ext cx="3411826" cy="2558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X:\Документы\Общие\Итоги\Нацпроекты 2019\сел игр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469" y="1422157"/>
            <a:ext cx="3562662" cy="2374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47991" y="7268261"/>
            <a:ext cx="11285317" cy="1252774"/>
          </a:xfrm>
          <a:prstGeom prst="rect">
            <a:avLst/>
          </a:prstGeom>
        </p:spPr>
        <p:txBody>
          <a:bodyPr wrap="square" lIns="143378" tIns="71689" rIns="143378" bIns="71689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Профессиональное обучение и дополнительное профессиональное образование женщин, находящихся в отпуске по уходу за ребенком в возрасте до трех лет (не менее 4 участников ежегодно);</a:t>
            </a:r>
          </a:p>
          <a:p>
            <a:pPr>
              <a:buFont typeface="Wingdings" pitchFamily="2" charset="2"/>
              <a:buChar char="ü"/>
            </a:pPr>
            <a:endParaRPr lang="ru-RU" sz="18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Полная доступность дошкольного образования для детей в возрасте от 2 месяцев до 7 лет.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31924" y="6460294"/>
            <a:ext cx="8831417" cy="760331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«СОДЕЙСТВИЕ ЗАНЯТОСТИ ЖЕНЩИН – СОЗДАНИЕ УСЛОВИЙ ДОШКОЛЬНОГО ОБРАЗОВАНИЯ ДЛЯ ДЕТЕЙ В ВОЗРАСТЕ ДО ТРЕХ ЛЕТ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Рисунок 1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D76C4EC2-BB4D-4063-9C77-7EF48C78ED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29032" y="6475016"/>
            <a:ext cx="761125" cy="671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02824" y="1751880"/>
            <a:ext cx="11285317" cy="3468765"/>
          </a:xfrm>
          <a:prstGeom prst="rect">
            <a:avLst/>
          </a:prstGeom>
        </p:spPr>
        <p:txBody>
          <a:bodyPr wrap="square" lIns="143378" tIns="71689" rIns="143378" bIns="71689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Приобретение санаторных путёвок для пенсионеров;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 Профессиональное обучение и дополнительное профессиональное образование лиц </a:t>
            </a:r>
            <a:r>
              <a:rPr lang="ru-RU" sz="1800" b="1" dirty="0" err="1" smtClean="0">
                <a:solidFill>
                  <a:srgbClr val="0070C0"/>
                </a:solidFill>
                <a:latin typeface="Arial Narrow" pitchFamily="34" charset="0"/>
              </a:rPr>
              <a:t>предпенсионного</a:t>
            </a: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возраста;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Реализация проекта «Университет «Компетентная зрелость»;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Реализация проекта «Оказание помощи в обучении навыкам компьютерной грамотности»;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Организация клубной и кружковой работы для пенсионеров;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Реализация проекта по оказанию социально-психологической помощи «Пенсия на 5+»;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 Предоставление транспортных услуг гражданам пожилого возраста и инвалидам для посещения социально-значимых объектов «Социальное такси»;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Доставка лиц старше 65 лет, проживающих в сельской местности, в медицинские организации Калужской области;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Реализация проекта «Электронный гражданин».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396537" y="19090"/>
            <a:ext cx="6045985" cy="105734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«ДЕМОГРАФИЯ»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86757" y="1033853"/>
            <a:ext cx="8831417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«СТАРШЕЕ ПОКОЛЕНИЕ»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8871" y="92597"/>
            <a:ext cx="881814" cy="72920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1A84326-B415-401A-9321-D40011290B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66766" y="937550"/>
            <a:ext cx="710213" cy="636607"/>
          </a:xfrm>
          <a:prstGeom prst="rect">
            <a:avLst/>
          </a:prstGeom>
        </p:spPr>
      </p:pic>
      <p:pic>
        <p:nvPicPr>
          <p:cNvPr id="2050" name="Picture 2" descr="X:\Документы\Общие\Итоги\Нацпроекты 2019\старш п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735" y="5486116"/>
            <a:ext cx="4077608" cy="2718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X:\Документы\Общие\Итоги\Нацпроекты 2019\эл граж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2062" y="5486116"/>
            <a:ext cx="4232223" cy="2818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33087" y="5486116"/>
            <a:ext cx="4224789" cy="2818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Изображение выглядит как объект, знак&#10;&#10;Автоматически созданное описание">
            <a:extLst>
              <a:ext uri="{FF2B5EF4-FFF2-40B4-BE49-F238E27FC236}">
                <a16:creationId xmlns:a16="http://schemas.microsoft.com/office/drawing/2014/main" xmlns="" id="{88C1F265-1DD1-403B-AFCA-8458C017B9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3538" y="46300"/>
            <a:ext cx="854553" cy="826720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396537" y="19090"/>
            <a:ext cx="6589995" cy="1057347"/>
          </a:xfrm>
          <a:prstGeom prst="rect">
            <a:avLst/>
          </a:prstGeom>
        </p:spPr>
        <p:txBody>
          <a:bodyPr vert="horz" lIns="143378" tIns="71689" rIns="143378" bIns="71689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anklin Gothic Demi Cond" pitchFamily="34" charset="0"/>
                <a:ea typeface="BatangChe" pitchFamily="49" charset="-127"/>
                <a:cs typeface="+mj-cs"/>
              </a:rPr>
              <a:t>НАЦИОНАЛЬНЫЙ ПРОЕКТ «ЗДРАВООХРАНЕНИЕ»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52988" y="871802"/>
            <a:ext cx="9363839" cy="760331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«РАЗВИТИЕ ДЕТСКОГО ЗДРАВООХРАНЕНИЯ, ВКЛЮЧАЯ СОЗДАНИЕ СОВРЕМЕННОЙ ИНФРАСТРУКТУРЫ ОКАЗАНИЯ МЕДИЦИНСКОЙ ПОМОЩИ ДЕТЯМ»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54899" y="2633095"/>
            <a:ext cx="7810905" cy="125277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</a:t>
            </a:r>
            <a:r>
              <a:rPr lang="ru-RU" sz="1800" b="1" dirty="0" smtClean="0">
                <a:solidFill>
                  <a:srgbClr val="1C1C1C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Повышение доступности и качества медицинской помощи  детям всех возрастных групп и беременным женщинам.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		        Улучшение показаний здоровья населения.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		        Формирование основ здорового образа жизни.	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02765" y="2207830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  <a:endParaRPr lang="ru-RU" sz="1600" b="1" dirty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err="1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Пастарнакова</a:t>
            </a: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 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Елена Николаевна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120448" y="5404899"/>
            <a:ext cx="2020864" cy="137588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</a:p>
          <a:p>
            <a:pPr algn="ctr"/>
            <a:endParaRPr lang="ru-RU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Усанова 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Мария Николаевна</a:t>
            </a:r>
          </a:p>
        </p:txBody>
      </p:sp>
      <p:pic>
        <p:nvPicPr>
          <p:cNvPr id="13" name="Рисунок 12" descr="пастарнакова.jpg"/>
          <p:cNvPicPr>
            <a:picLocks noChangeAspect="1"/>
          </p:cNvPicPr>
          <p:nvPr/>
        </p:nvPicPr>
        <p:blipFill>
          <a:blip r:embed="rId3" cstate="print">
            <a:lum bright="9000" contrast="6000"/>
          </a:blip>
          <a:stretch>
            <a:fillRect/>
          </a:stretch>
        </p:blipFill>
        <p:spPr>
          <a:xfrm>
            <a:off x="420884" y="2632164"/>
            <a:ext cx="1431066" cy="162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178063" y="1591377"/>
            <a:ext cx="9363839" cy="1068108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«ОКАЗАНИЕ МЕДИЦИНСКОЙ ПОМОЩИ ЖЕНЩИНАМ В ПЕРИОД БЕРЕМЕННОСТИ, РОДОВ И В ПОСЛЕРОДОВОЙ ПЕРИОД, В ТОМ ЧИСЛЕ ЗА СЧЕТ СРЕДСТВ РОДОВЫХ СЕРТИФИКАТОВ»</a:t>
            </a:r>
            <a:endParaRPr lang="en-US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B1A84326-B415-401A-9321-D40011290B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99493" y="1015690"/>
            <a:ext cx="683973" cy="62793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083466" y="3847347"/>
            <a:ext cx="10361658" cy="4068929"/>
          </a:xfrm>
          <a:prstGeom prst="rect">
            <a:avLst/>
          </a:prstGeom>
        </p:spPr>
        <p:txBody>
          <a:bodyPr wrap="square" lIns="143378" tIns="71689" rIns="143378" bIns="71689">
            <a:spAutoFit/>
          </a:bodyPr>
          <a:lstStyle/>
          <a:p>
            <a:pPr lvl="0"/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Обучение специалистов в области </a:t>
            </a:r>
            <a:r>
              <a:rPr lang="ru-RU" sz="1700" b="1" spc="-100" dirty="0" err="1" smtClean="0">
                <a:solidFill>
                  <a:srgbClr val="0070C0"/>
                </a:solidFill>
                <a:latin typeface="Arial Narrow" pitchFamily="34" charset="0"/>
              </a:rPr>
              <a:t>перинатологии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 неонатологии и педиатрии в </a:t>
            </a:r>
            <a:r>
              <a:rPr lang="ru-RU" sz="1700" b="1" spc="-100" dirty="0" err="1" smtClean="0">
                <a:solidFill>
                  <a:srgbClr val="0070C0"/>
                </a:solidFill>
                <a:latin typeface="Arial Narrow" pitchFamily="34" charset="0"/>
              </a:rPr>
              <a:t>симуляционных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центрах   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(в 2019 г. обучен врач     – гинеколог </a:t>
            </a:r>
            <a:r>
              <a:rPr lang="ru-RU" sz="1700" b="1" spc="-100" dirty="0" err="1" smtClean="0">
                <a:solidFill>
                  <a:srgbClr val="0070C0"/>
                </a:solidFill>
                <a:latin typeface="Arial Narrow" pitchFamily="34" charset="0"/>
              </a:rPr>
              <a:t>Курамагомедова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 И.Р.),</a:t>
            </a:r>
          </a:p>
          <a:p>
            <a:pPr lvl="0"/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Дооснащение медицинскими изделиями в соответствии с требованиями приказа МЗРФ №92н от 07.03.2018 года «Об   утверждении Положения об организации оказания первичной </a:t>
            </a:r>
            <a:r>
              <a:rPr lang="ru-RU" sz="1700" b="1" spc="-100" dirty="0" err="1" smtClean="0">
                <a:solidFill>
                  <a:srgbClr val="0070C0"/>
                </a:solidFill>
                <a:latin typeface="Arial Narrow" pitchFamily="34" charset="0"/>
              </a:rPr>
              <a:t>медико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 – санитарной помощи детям» поликлинических отделений (с 01.01.2020 по 31.01.2020 г. детское поликлиническое отделение г. Сухиничи),</a:t>
            </a:r>
          </a:p>
          <a:p>
            <a:pPr lvl="0"/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Реализация  организационно -  планировочных решений внутренних пространств, обеспечивающих комфортность  пребывание детей в детских поликлинических отделениях медицинских организаций (с 01.01.2020 по 31.12.2020г. г. Сухиничи),</a:t>
            </a:r>
          </a:p>
          <a:p>
            <a:pPr lvl="0"/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Проведение информационно - коммуникационных  мероприятий, издание печатных и 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настенных </a:t>
            </a:r>
            <a:r>
              <a:rPr lang="ru-RU" sz="1700" b="1" spc="-100" dirty="0" err="1" smtClean="0">
                <a:solidFill>
                  <a:srgbClr val="0070C0"/>
                </a:solidFill>
                <a:latin typeface="Arial Narrow" pitchFamily="34" charset="0"/>
              </a:rPr>
              <a:t>агитационно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 – информационных 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материалов о 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необходимости проведения профилактических медицинских осмотров: девочек – акушер – гинекологами, мальчиков 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- врачами   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детскими урологами – </a:t>
            </a:r>
            <a:r>
              <a:rPr lang="ru-RU" sz="1700" b="1" spc="-100" dirty="0" err="1" smtClean="0">
                <a:solidFill>
                  <a:srgbClr val="0070C0"/>
                </a:solidFill>
                <a:latin typeface="Arial Narrow" pitchFamily="34" charset="0"/>
              </a:rPr>
              <a:t>андрологами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,</a:t>
            </a:r>
          </a:p>
          <a:p>
            <a:pPr lvl="0"/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Увеличение охвата профилактическими осмотрами детей в возрасте 15-17 лет: девочек – акушер – гинекологами, мальчиков - врачами   детскими урологами – </a:t>
            </a:r>
            <a:r>
              <a:rPr lang="ru-RU" sz="1700" b="1" spc="-100" dirty="0" err="1" smtClean="0">
                <a:solidFill>
                  <a:srgbClr val="0070C0"/>
                </a:solidFill>
                <a:latin typeface="Arial Narrow" pitchFamily="34" charset="0"/>
              </a:rPr>
              <a:t>андрологами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 (с 01.01.2019 по 31.12.2024 гг.) мероприятия по развитию акушерской помощи,</a:t>
            </a:r>
          </a:p>
          <a:p>
            <a:pPr lvl="0"/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Мероприятия, направленные на повышение рождаемости, стимуляцию ранней явки на учёт по беременности,</a:t>
            </a:r>
          </a:p>
          <a:p>
            <a:pPr lvl="0"/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Внедрение «Бережливых технологий» в работу женских </a:t>
            </a:r>
            <a:r>
              <a:rPr lang="ru-RU" sz="1700" b="1" spc="-100" smtClean="0">
                <a:solidFill>
                  <a:srgbClr val="0070C0"/>
                </a:solidFill>
                <a:latin typeface="Arial Narrow" pitchFamily="34" charset="0"/>
              </a:rPr>
              <a:t>консультаций,.Проведение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sz="1700" b="1" spc="-100" dirty="0" smtClean="0">
                <a:solidFill>
                  <a:srgbClr val="0070C0"/>
                </a:solidFill>
                <a:latin typeface="Arial Narrow" pitchFamily="34" charset="0"/>
              </a:rPr>
              <a:t>немедицинских  консультаций при оказании медицинской помощи женщинам в период беременности, родов и в послеродовой период, новорожденным и детям.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16417" y="5782244"/>
            <a:ext cx="3105068" cy="1868327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>
              <a:buFont typeface="Wingdings" pitchFamily="2" charset="2"/>
              <a:buChar char="ü"/>
            </a:pPr>
            <a:endParaRPr lang="ru-RU" sz="1900" b="1" i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  <a:p>
            <a:endParaRPr lang="ru-RU" sz="2000" b="1" spc="100" dirty="0" smtClean="0">
              <a:solidFill>
                <a:srgbClr val="002060"/>
              </a:solidFill>
              <a:latin typeface="Franklin Gothic Medium Cond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ü"/>
            </a:pPr>
            <a:endParaRPr lang="ru-RU" sz="1900" b="1" i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ü"/>
            </a:pPr>
            <a:endParaRPr lang="ru-RU" sz="1700" b="1" i="1" dirty="0" smtClean="0">
              <a:solidFill>
                <a:srgbClr val="1C1C1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ü"/>
            </a:pPr>
            <a:endParaRPr lang="ru-RU" sz="1700" b="1" i="1" dirty="0">
              <a:solidFill>
                <a:srgbClr val="1C1C1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9838" y="167265"/>
            <a:ext cx="710018" cy="677684"/>
          </a:xfrm>
          <a:prstGeom prst="rect">
            <a:avLst/>
          </a:prstGeom>
        </p:spPr>
      </p:pic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396537" y="19090"/>
            <a:ext cx="6045985" cy="105734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«КУЛЬТУРА»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36284" y="929678"/>
            <a:ext cx="6377569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«КУЛЬТУРНАЯ СРЕДА»,   «ЦИФРОВАЯ КУЛЬТУРА»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6085" y="1290447"/>
            <a:ext cx="7810905" cy="97577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</a:t>
            </a:r>
            <a:r>
              <a:rPr lang="ru-RU" sz="1800" b="1" dirty="0" smtClean="0">
                <a:solidFill>
                  <a:srgbClr val="1C1C1C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: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Сохранение и развитие культурного потенциала района</a:t>
            </a:r>
          </a:p>
          <a:p>
            <a:pPr lvl="2"/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Обеспечение доступа граждан к культурным благам</a:t>
            </a:r>
          </a:p>
          <a:p>
            <a:pPr lvl="2"/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 Внедрение новых информационных продуктов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02765" y="2207830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err="1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Пастарнакова</a:t>
            </a: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 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Елена Николаевна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185195" y="5404899"/>
            <a:ext cx="1851949" cy="137588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  <a:endParaRPr lang="en-US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endParaRPr lang="en-US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Золотова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Ольга Николаевна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3170EA99-E78A-4B35-B197-D42940B59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00748" y="942159"/>
            <a:ext cx="547030" cy="562552"/>
          </a:xfrm>
          <a:prstGeom prst="rect">
            <a:avLst/>
          </a:prstGeom>
        </p:spPr>
      </p:pic>
      <p:pic>
        <p:nvPicPr>
          <p:cNvPr id="16" name="Рисунок 15" descr="пастарнакова.jpg"/>
          <p:cNvPicPr>
            <a:picLocks noChangeAspect="1"/>
          </p:cNvPicPr>
          <p:nvPr/>
        </p:nvPicPr>
        <p:blipFill>
          <a:blip r:embed="rId4" cstate="print">
            <a:lum bright="9000" contrast="6000"/>
          </a:blip>
          <a:stretch>
            <a:fillRect/>
          </a:stretch>
        </p:blipFill>
        <p:spPr>
          <a:xfrm>
            <a:off x="316712" y="2632164"/>
            <a:ext cx="1431066" cy="162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395959" y="2295878"/>
            <a:ext cx="7257327" cy="6238754"/>
          </a:xfrm>
          <a:prstGeom prst="rect">
            <a:avLst/>
          </a:prstGeom>
        </p:spPr>
        <p:txBody>
          <a:bodyPr wrap="square" lIns="143378" tIns="71689" rIns="143378" bIns="71689"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2018 год  -   бюджет 11,9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зрительного зала городского Дома культуры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Создание кинозала в городском Доме культуры 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</a:t>
            </a:r>
            <a:r>
              <a:rPr lang="ru-RU" sz="1800" b="1" dirty="0" err="1" smtClean="0">
                <a:solidFill>
                  <a:srgbClr val="0070C0"/>
                </a:solidFill>
                <a:latin typeface="Arial Narrow" pitchFamily="34" charset="0"/>
              </a:rPr>
              <a:t>Брынского</a:t>
            </a: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сельского Дома культуры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библиотек города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Детской школы искусств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Приобретение автобуса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 </a:t>
            </a:r>
            <a:endParaRPr lang="ru-RU" sz="10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2019 год  -  бюджет 36,6 млн. 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Строительство сельского Дома культуры на 100 мест в с. Стрельна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Создание Всероссийского виртуального зала в п. </a:t>
            </a:r>
            <a:r>
              <a:rPr lang="ru-RU" sz="1800" b="1" dirty="0" err="1" smtClean="0">
                <a:solidFill>
                  <a:srgbClr val="0070C0"/>
                </a:solidFill>
                <a:latin typeface="Arial Narrow" pitchFamily="34" charset="0"/>
              </a:rPr>
              <a:t>Середейский</a:t>
            </a: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фойе городского Дома культуры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Детской школы искусств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центральной районной библиотеки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 </a:t>
            </a:r>
            <a:endParaRPr lang="ru-RU" sz="10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 2020-2024 годы   - бюджет 223,4 млн. 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Строительство 3 сельских Домов культуры на 100 мест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1 поселкового Дома культуры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9 сельских Домов культуры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Ремонт  городского Дома культуры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Создание 5 Всероссийских виртуальных залов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Приобретение автоклуба (многофункциональный культурный центр)</a:t>
            </a:r>
          </a:p>
        </p:txBody>
      </p:sp>
      <p:pic>
        <p:nvPicPr>
          <p:cNvPr id="20" name="Рисунок 19" descr="pOhKzA2Gxt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9929" y="2257064"/>
            <a:ext cx="3141913" cy="2095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f3ace10e107950be284b372ef2ca17cf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0249" y="4334654"/>
            <a:ext cx="3110730" cy="2135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0a06533fb03ed766dbe559791fc54fd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34094" y="6445192"/>
            <a:ext cx="3038301" cy="2027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89621" cy="57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F6F95E39-ABDA-4C92-ACE7-0F720DC96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7711" y="132008"/>
            <a:ext cx="702973" cy="71083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736284" y="987553"/>
            <a:ext cx="10347686" cy="45255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2000" b="1" spc="100" dirty="0" smtClean="0">
                <a:solidFill>
                  <a:srgbClr val="002060"/>
                </a:solidFill>
                <a:latin typeface="Franklin Gothic Medium Cond" pitchFamily="34" charset="0"/>
                <a:ea typeface="Tahoma" pitchFamily="34" charset="0"/>
                <a:cs typeface="Tahoma" pitchFamily="34" charset="0"/>
              </a:rPr>
              <a:t>«СОВРЕМЕННАЯ ШКОЛА»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15062" y="1510362"/>
            <a:ext cx="7810905" cy="975775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Цели и задачи</a:t>
            </a:r>
            <a:r>
              <a:rPr lang="ru-RU" sz="1800" b="1" dirty="0" smtClean="0">
                <a:solidFill>
                  <a:srgbClr val="1C1C1C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:       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Доступность качественного образования</a:t>
            </a:r>
          </a:p>
          <a:p>
            <a:pPr lvl="2"/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Обеспечение равной доступности образования</a:t>
            </a:r>
          </a:p>
          <a:p>
            <a:pPr lvl="2"/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     Укрепление здоровья обучающихся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AAB42AD-B09F-4E60-B674-01CD64B7F39C}"/>
              </a:ext>
            </a:extLst>
          </p:cNvPr>
          <p:cNvSpPr txBox="1"/>
          <p:nvPr/>
        </p:nvSpPr>
        <p:spPr>
          <a:xfrm>
            <a:off x="302765" y="2207830"/>
            <a:ext cx="1410289" cy="390999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Куратор</a:t>
            </a: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116693" y="4197692"/>
            <a:ext cx="2094807" cy="63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78" tIns="71689" rIns="143378" bIns="71689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err="1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Пастарнакова</a:t>
            </a: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 </a:t>
            </a:r>
          </a:p>
          <a:p>
            <a:pPr algn="ctr" defTabSz="143377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Елена Николаевна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8A60218-E063-4182-9A9E-57233F832DFF}"/>
              </a:ext>
            </a:extLst>
          </p:cNvPr>
          <p:cNvSpPr txBox="1"/>
          <p:nvPr/>
        </p:nvSpPr>
        <p:spPr>
          <a:xfrm>
            <a:off x="185195" y="5404899"/>
            <a:ext cx="1909823" cy="1375884"/>
          </a:xfrm>
          <a:prstGeom prst="rect">
            <a:avLst/>
          </a:prstGeom>
          <a:noFill/>
        </p:spPr>
        <p:txBody>
          <a:bodyPr wrap="square" lIns="143378" tIns="71689" rIns="143378" bIns="71689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Руководитель проекта</a:t>
            </a:r>
            <a:endParaRPr lang="en-US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endParaRPr lang="en-US" sz="1600" b="1" dirty="0" smtClean="0">
              <a:solidFill>
                <a:srgbClr val="666633"/>
              </a:solidFill>
              <a:latin typeface="Arial Narrow" pitchFamily="34" charset="0"/>
              <a:ea typeface="Tahoma" panose="020B0604030504040204" pitchFamily="34" charset="0"/>
              <a:cs typeface="Aharoni" pitchFamily="2" charset="-79"/>
            </a:endParaRP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Абрамова</a:t>
            </a:r>
          </a:p>
          <a:p>
            <a:pPr algn="ctr"/>
            <a:r>
              <a:rPr lang="ru-RU" sz="1600" b="1" dirty="0" smtClean="0">
                <a:solidFill>
                  <a:srgbClr val="666633"/>
                </a:solidFill>
                <a:latin typeface="Arial Narrow" pitchFamily="34" charset="0"/>
                <a:ea typeface="Tahoma" panose="020B0604030504040204" pitchFamily="34" charset="0"/>
                <a:cs typeface="Aharoni" pitchFamily="2" charset="-79"/>
              </a:rPr>
              <a:t>Татьяна Андреевна</a:t>
            </a:r>
          </a:p>
        </p:txBody>
      </p:sp>
      <p:pic>
        <p:nvPicPr>
          <p:cNvPr id="30" name="Рисунок 29" descr="пастарнакова.jpg"/>
          <p:cNvPicPr>
            <a:picLocks noChangeAspect="1"/>
          </p:cNvPicPr>
          <p:nvPr/>
        </p:nvPicPr>
        <p:blipFill>
          <a:blip r:embed="rId3" cstate="print">
            <a:lum bright="9000" contrast="6000"/>
          </a:blip>
          <a:stretch>
            <a:fillRect/>
          </a:stretch>
        </p:blipFill>
        <p:spPr>
          <a:xfrm>
            <a:off x="328287" y="2632164"/>
            <a:ext cx="1431066" cy="162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Заголовок 1"/>
          <p:cNvSpPr>
            <a:spLocks noGrp="1"/>
          </p:cNvSpPr>
          <p:nvPr>
            <p:ph type="title"/>
          </p:nvPr>
        </p:nvSpPr>
        <p:spPr>
          <a:xfrm>
            <a:off x="1396537" y="19090"/>
            <a:ext cx="6045985" cy="105734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Franklin Gothic Demi Cond" pitchFamily="34" charset="0"/>
                <a:ea typeface="BatangChe" pitchFamily="49" charset="-127"/>
              </a:rPr>
              <a:t>НАЦИОНАЛЬНЫЙ ПРОЕКТ «ОБРАЗОВАНИЕ»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3170EA99-E78A-4B35-B197-D42940B597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0701" y="952258"/>
            <a:ext cx="671035" cy="691343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2262838" y="2534844"/>
            <a:ext cx="710106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2018 год  -   бюджет 18,7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Проведение текущего ремонта образовательных учреждений: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Работы по замене оконных блоков в МКОУ «</a:t>
            </a:r>
            <a:r>
              <a:rPr lang="ru-RU" sz="1800" b="1" dirty="0" err="1" smtClean="0">
                <a:solidFill>
                  <a:srgbClr val="0070C0"/>
                </a:solidFill>
                <a:latin typeface="Arial Narrow" pitchFamily="34" charset="0"/>
              </a:rPr>
              <a:t>Середейская</a:t>
            </a: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 средняя школа», МКДОУ «Детский сад «Сказка».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кровли в МКОУ «Средняя школа № 1»,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Замена линолеума в классных комнатах  14 образовательных учреждениях.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251276" y="4678965"/>
            <a:ext cx="64008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2019 год  -   бюджет 47,7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Проведение мероприятий по обеспечению безопасности образовательных учреждений (видео и ограждения). Капитальный и текущий ремонты. (ремонт МКОУ «Средняя школа №4», капитальный ремонт кровли в МКОУ «Средняя школа №3», МКДОУ «Детский сад «Сказка»)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239697" y="6591414"/>
            <a:ext cx="69042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2020-2024 </a:t>
            </a:r>
            <a:r>
              <a:rPr lang="ru-RU" sz="1800" b="1" dirty="0" err="1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гг</a:t>
            </a:r>
            <a:r>
              <a:rPr lang="ru-RU" sz="1800" b="1" dirty="0" smtClean="0">
                <a:solidFill>
                  <a:srgbClr val="002060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 -   бюджет 1100,0 млн.руб.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Строительство школы по 1100 мест в г. Сухиничи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МКОУ «Средняя школа №12» </a:t>
            </a:r>
          </a:p>
          <a:p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</a:rPr>
              <a:t>Капитальный ремонт общеобразовательных учреждений в сельской местности .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143995" y="2351720"/>
            <a:ext cx="3188453" cy="1845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143994" y="6433326"/>
            <a:ext cx="3188453" cy="1793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155561" y="4461881"/>
            <a:ext cx="3188452" cy="1855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9012</TotalTime>
  <Words>1922</Words>
  <Application>Microsoft Office PowerPoint</Application>
  <PresentationFormat>A3 (297x420 мм)</PresentationFormat>
  <Paragraphs>330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Arial</vt:lpstr>
      <vt:lpstr>Arial Narrow</vt:lpstr>
      <vt:lpstr>Franklin Gothic Demi Cond</vt:lpstr>
      <vt:lpstr>BatangChe</vt:lpstr>
      <vt:lpstr>Wingdings</vt:lpstr>
      <vt:lpstr>Tahoma</vt:lpstr>
      <vt:lpstr>Aharoni</vt:lpstr>
      <vt:lpstr>Calibri</vt:lpstr>
      <vt:lpstr>Franklin Gothic Medium Cond</vt:lpstr>
      <vt:lpstr>Wingdings 2</vt:lpstr>
      <vt:lpstr>Tw Cen MT</vt:lpstr>
      <vt:lpstr>Обычная</vt:lpstr>
      <vt:lpstr>Слайд 1</vt:lpstr>
      <vt:lpstr>Слайд 2</vt:lpstr>
      <vt:lpstr>Слайд 3</vt:lpstr>
      <vt:lpstr>НАЦИОНАЛЬНЫЙ ПРОЕКТ «ДЕМОГРАФИЯ»</vt:lpstr>
      <vt:lpstr>НАЦИОНАЛЬНЫЙ ПРОЕКТ «ДЕМОГРАФИЯ»</vt:lpstr>
      <vt:lpstr>НАЦИОНАЛЬНЫЙ ПРОЕКТ «ДЕМОГРАФИЯ»</vt:lpstr>
      <vt:lpstr>Слайд 7</vt:lpstr>
      <vt:lpstr>НАЦИОНАЛЬНЫЙ ПРОЕКТ «КУЛЬТУРА»</vt:lpstr>
      <vt:lpstr>НАЦИОНАЛЬНЫЙ ПРОЕКТ «ОБРАЗОВАНИЕ»</vt:lpstr>
      <vt:lpstr>НАЦИОНАЛЬНЫЙ ПРОЕКТ «ОБРАЗОВАНИЕ»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Внедрение целевых моделей улучшения инвестиционного климата в Калужской области</dc:title>
  <dc:creator>Юлия Полищук</dc:creator>
  <cp:lastModifiedBy>in-win</cp:lastModifiedBy>
  <cp:revision>726</cp:revision>
  <dcterms:created xsi:type="dcterms:W3CDTF">2017-07-26T14:59:11Z</dcterms:created>
  <dcterms:modified xsi:type="dcterms:W3CDTF">2019-08-21T13:34:42Z</dcterms:modified>
</cp:coreProperties>
</file>